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4692" r:id="rId1"/>
  </p:sldMasterIdLst>
  <p:notesMasterIdLst>
    <p:notesMasterId r:id="rId17"/>
  </p:notesMasterIdLst>
  <p:handoutMasterIdLst>
    <p:handoutMasterId r:id="rId18"/>
  </p:handoutMasterIdLst>
  <p:sldIdLst>
    <p:sldId id="256" r:id="rId2"/>
    <p:sldId id="404" r:id="rId3"/>
    <p:sldId id="405" r:id="rId4"/>
    <p:sldId id="406" r:id="rId5"/>
    <p:sldId id="409" r:id="rId6"/>
    <p:sldId id="411" r:id="rId7"/>
    <p:sldId id="415" r:id="rId8"/>
    <p:sldId id="418" r:id="rId9"/>
    <p:sldId id="423" r:id="rId10"/>
    <p:sldId id="425" r:id="rId11"/>
    <p:sldId id="428" r:id="rId12"/>
    <p:sldId id="432" r:id="rId13"/>
    <p:sldId id="434" r:id="rId14"/>
    <p:sldId id="441" r:id="rId15"/>
    <p:sldId id="275" r:id="rId16"/>
  </p:sldIdLst>
  <p:sldSz cx="9144000" cy="6858000" type="screen4x3"/>
  <p:notesSz cx="6797675" cy="9874250"/>
  <p:embeddedFontLst>
    <p:embeddedFont>
      <p:font typeface="HY견고딕" panose="02030600000101010101" pitchFamily="18" charset="-127"/>
      <p:regular r:id="rId19"/>
    </p:embeddedFont>
    <p:embeddedFont>
      <p:font typeface="Verdana" panose="020B0604030504040204" pitchFamily="34" charset="0"/>
      <p:regular r:id="rId20"/>
      <p:bold r:id="rId21"/>
      <p:italic r:id="rId22"/>
      <p:boldItalic r:id="rId23"/>
    </p:embeddedFont>
    <p:embeddedFont>
      <p:font typeface="나눔스퀘어OTF" panose="020B0600000101010101" pitchFamily="34" charset="-127"/>
      <p:regular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5pPr>
    <a:lvl6pPr marL="22860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6pPr>
    <a:lvl7pPr marL="27432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7pPr>
    <a:lvl8pPr marL="32004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8pPr>
    <a:lvl9pPr marL="36576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78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0033"/>
    <a:srgbClr val="F4DF90"/>
    <a:srgbClr val="640032"/>
    <a:srgbClr val="452103"/>
    <a:srgbClr val="683104"/>
    <a:srgbClr val="592A03"/>
    <a:srgbClr val="CC9900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41" autoAdjust="0"/>
    <p:restoredTop sz="94485" autoAdjust="0"/>
  </p:normalViewPr>
  <p:slideViewPr>
    <p:cSldViewPr>
      <p:cViewPr varScale="1">
        <p:scale>
          <a:sx n="74" d="100"/>
          <a:sy n="74" d="100"/>
        </p:scale>
        <p:origin x="102" y="54"/>
      </p:cViewPr>
      <p:guideLst>
        <p:guide orient="horz" pos="2160"/>
        <p:guide pos="278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1" d="100"/>
          <a:sy n="51" d="100"/>
        </p:scale>
        <p:origin x="-3006" y="-102"/>
      </p:cViewPr>
      <p:guideLst>
        <p:guide orient="horz" pos="3110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F685A3B8-D489-4EAC-9787-D06AA3C4D706}" type="datetimeFigureOut">
              <a:rPr lang="ko-KR" altLang="en-US"/>
              <a:pPr>
                <a:defRPr/>
              </a:pPr>
              <a:t>2019-07-04</a:t>
            </a:fld>
            <a:endParaRPr lang="en-US" altLang="ko-KR" dirty="0"/>
          </a:p>
        </p:txBody>
      </p:sp>
      <p:sp>
        <p:nvSpPr>
          <p:cNvPr id="962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/>
            </a:lvl1pPr>
          </a:lstStyle>
          <a:p>
            <a:pPr>
              <a:defRPr/>
            </a:pPr>
            <a:fld id="{DEA0411B-75B1-4180-AF41-456B22D072E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979728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97789F5C-7B31-4D36-BEB9-A841059320B1}" type="datetimeFigureOut">
              <a:rPr lang="ko-KR" altLang="en-US"/>
              <a:pPr>
                <a:defRPr/>
              </a:pPr>
              <a:t>2019-07-04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1363"/>
            <a:ext cx="4933950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/>
            </a:lvl1pPr>
          </a:lstStyle>
          <a:p>
            <a:pPr>
              <a:defRPr/>
            </a:pPr>
            <a:fld id="{012561BE-4568-4D34-AF39-A1C01A5FE6B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42199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앞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4" name="Rectangle 10"/>
          <p:cNvSpPr>
            <a:spLocks noChangeArrowheads="1"/>
          </p:cNvSpPr>
          <p:nvPr/>
        </p:nvSpPr>
        <p:spPr bwMode="invGray">
          <a:xfrm>
            <a:off x="-7938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5" name="AutoShape 11"/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6" name="TextBox 19"/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4267201"/>
            <a:ext cx="7620000" cy="838200"/>
          </a:xfrm>
          <a:prstGeom prst="rect">
            <a:avLst/>
          </a:prstGeom>
        </p:spPr>
        <p:txBody>
          <a:bodyPr/>
          <a:lstStyle>
            <a:lvl1pPr marL="538163" indent="0">
              <a:defRPr sz="2700" b="0" baseline="0">
                <a:solidFill>
                  <a:srgbClr val="60B9BC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3451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5"/>
          <p:cNvSpPr>
            <a:spLocks noGrp="1"/>
          </p:cNvSpPr>
          <p:nvPr>
            <p:ph sz="quarter" idx="10"/>
          </p:nvPr>
        </p:nvSpPr>
        <p:spPr>
          <a:xfrm>
            <a:off x="263436" y="1016727"/>
            <a:ext cx="8568000" cy="5400000"/>
          </a:xfrm>
          <a:prstGeom prst="roundRect">
            <a:avLst>
              <a:gd name="adj" fmla="val 12994"/>
            </a:avLst>
          </a:prstGeom>
          <a:ln w="19050">
            <a:solidFill>
              <a:srgbClr val="60B9BC"/>
            </a:solidFill>
            <a:prstDash val="sysDot"/>
          </a:ln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45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150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35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DB9AD"/>
              </a:buClr>
              <a:buSzTx/>
              <a:buFontTx/>
              <a:buChar char="•"/>
              <a:tabLst/>
              <a:defRPr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</p:txBody>
      </p:sp>
    </p:spTree>
    <p:extLst>
      <p:ext uri="{BB962C8B-B14F-4D97-AF65-F5344CB8AC3E}">
        <p14:creationId xmlns:p14="http://schemas.microsoft.com/office/powerpoint/2010/main" val="2246720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4"/>
          <p:cNvSpPr>
            <a:spLocks noGrp="1"/>
          </p:cNvSpPr>
          <p:nvPr>
            <p:ph sz="quarter" idx="10"/>
          </p:nvPr>
        </p:nvSpPr>
        <p:spPr>
          <a:xfrm>
            <a:off x="228600" y="931818"/>
            <a:ext cx="8686800" cy="5715000"/>
          </a:xfrm>
          <a:prstGeom prst="rect">
            <a:avLst/>
          </a:prstGeom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10000"/>
              </a:lnSpc>
              <a:spcBef>
                <a:spcPct val="20000"/>
              </a:spcBef>
              <a:spcAft>
                <a:spcPts val="225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50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225"/>
              </a:spcAft>
              <a:buClr>
                <a:srgbClr val="ADB9AD"/>
              </a:buClr>
              <a:buSzTx/>
              <a:buFontTx/>
              <a:buChar char="•"/>
              <a:tabLst/>
              <a:defRPr sz="1350"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  <a:p>
            <a:pPr lvl="2"/>
            <a:r>
              <a:rPr lang="ko-KR" altLang="en-US" noProof="0" dirty="0"/>
              <a:t>셋째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664" y="261937"/>
            <a:ext cx="7559278" cy="57626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908664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뒷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3" name="Rectangle 10"/>
          <p:cNvSpPr>
            <a:spLocks noChangeArrowheads="1"/>
          </p:cNvSpPr>
          <p:nvPr/>
        </p:nvSpPr>
        <p:spPr bwMode="invGray">
          <a:xfrm>
            <a:off x="-11113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4" name="AutoShape 11"/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5" name="WordArt 3"/>
          <p:cNvSpPr>
            <a:spLocks noChangeArrowheads="1" noChangeShapeType="1" noTextEdit="1"/>
          </p:cNvSpPr>
          <p:nvPr userDrawn="1"/>
        </p:nvSpPr>
        <p:spPr bwMode="gray">
          <a:xfrm>
            <a:off x="2423163" y="4386945"/>
            <a:ext cx="4724400" cy="6096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 defTabSz="685800" eaLnBrk="1" latinLnBrk="1" hangingPunct="1">
              <a:defRPr/>
            </a:pPr>
            <a:r>
              <a:rPr lang="en-US" altLang="ko-KR" sz="4050" b="1" kern="10" spc="38" dirty="0">
                <a:ln w="12700" cmpd="sng">
                  <a:solidFill>
                    <a:srgbClr val="F79646">
                      <a:satMod val="120000"/>
                      <a:shade val="80000"/>
                    </a:srgbClr>
                  </a:solidFill>
                  <a:prstDash val="solid"/>
                </a:ln>
                <a:solidFill>
                  <a:srgbClr val="F79646">
                    <a:tint val="1000"/>
                  </a:srgbClr>
                </a:solidFill>
                <a:effectLst>
                  <a:glow rad="53100">
                    <a:srgbClr val="F79646">
                      <a:satMod val="180000"/>
                      <a:alpha val="30000"/>
                    </a:srgbClr>
                  </a:glow>
                </a:effectLst>
                <a:latin typeface="Verdana"/>
              </a:rPr>
              <a:t>Thank You !</a:t>
            </a:r>
            <a:endParaRPr lang="ko-KR" altLang="en-US" sz="4050" b="1" kern="10" spc="38" dirty="0">
              <a:ln w="12700" cmpd="sng">
                <a:solidFill>
                  <a:srgbClr val="F79646">
                    <a:satMod val="120000"/>
                    <a:shade val="80000"/>
                  </a:srgbClr>
                </a:solidFill>
                <a:prstDash val="solid"/>
              </a:ln>
              <a:solidFill>
                <a:srgbClr val="F79646">
                  <a:tint val="1000"/>
                </a:srgbClr>
              </a:solidFill>
              <a:effectLst>
                <a:glow rad="53100">
                  <a:srgbClr val="F79646">
                    <a:satMod val="180000"/>
                    <a:alpha val="30000"/>
                  </a:srgbClr>
                </a:glow>
              </a:effectLst>
              <a:latin typeface="Verdana"/>
            </a:endParaRPr>
          </a:p>
        </p:txBody>
      </p:sp>
      <p:sp>
        <p:nvSpPr>
          <p:cNvPr id="6" name="TextBox 20"/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2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07639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7" descr="Light horizontal"/>
          <p:cNvSpPr>
            <a:spLocks noChangeArrowheads="1"/>
          </p:cNvSpPr>
          <p:nvPr/>
        </p:nvSpPr>
        <p:spPr bwMode="gray">
          <a:xfrm>
            <a:off x="-9525" y="0"/>
            <a:ext cx="238125" cy="6858000"/>
          </a:xfrm>
          <a:prstGeom prst="rect">
            <a:avLst/>
          </a:prstGeom>
          <a:pattFill prst="ltHorz">
            <a:fgClr>
              <a:srgbClr val="007A9B"/>
            </a:fgClr>
            <a:bgClr>
              <a:srgbClr val="FFFFFF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 latinLnBrk="1">
              <a:defRPr/>
            </a:pPr>
            <a:endParaRPr lang="ko-KR" altLang="en-US" sz="1500" dirty="0">
              <a:solidFill>
                <a:srgbClr val="1D4940"/>
              </a:solidFill>
            </a:endParaRPr>
          </a:p>
        </p:txBody>
      </p:sp>
      <p:sp>
        <p:nvSpPr>
          <p:cNvPr id="2" name="Rectangle 18"/>
          <p:cNvSpPr>
            <a:spLocks noChangeArrowheads="1"/>
          </p:cNvSpPr>
          <p:nvPr/>
        </p:nvSpPr>
        <p:spPr bwMode="auto">
          <a:xfrm>
            <a:off x="8153400" y="6627813"/>
            <a:ext cx="762000" cy="265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r" defTabSz="685800" latinLnBrk="1"/>
            <a:fld id="{A6F82AE5-B6B2-45C2-99EB-8D9A98D09A07}" type="slidenum">
              <a:rPr lang="ko-KR" altLang="en-US" sz="80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pPr algn="r" defTabSz="685800" latinLnBrk="1"/>
              <a:t>‹#›</a:t>
            </a:fld>
            <a:r>
              <a:rPr lang="en-US" altLang="ko-KR" sz="80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t>/15</a:t>
            </a:r>
          </a:p>
        </p:txBody>
      </p:sp>
      <p:sp>
        <p:nvSpPr>
          <p:cNvPr id="1028" name="Freeform 126"/>
          <p:cNvSpPr>
            <a:spLocks/>
          </p:cNvSpPr>
          <p:nvPr userDrawn="1"/>
        </p:nvSpPr>
        <p:spPr bwMode="gray">
          <a:xfrm>
            <a:off x="-12700" y="342900"/>
            <a:ext cx="6032500" cy="679450"/>
          </a:xfrm>
          <a:custGeom>
            <a:avLst/>
            <a:gdLst>
              <a:gd name="T0" fmla="*/ 0 w 3800"/>
              <a:gd name="T1" fmla="*/ 0 h 428"/>
              <a:gd name="T2" fmla="*/ 2147483647 w 3800"/>
              <a:gd name="T3" fmla="*/ 0 h 428"/>
              <a:gd name="T4" fmla="*/ 2147483647 w 3800"/>
              <a:gd name="T5" fmla="*/ 2147483647 h 42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34" name="TextBox 3"/>
          <p:cNvSpPr txBox="1">
            <a:spLocks noChangeArrowheads="1"/>
          </p:cNvSpPr>
          <p:nvPr userDrawn="1"/>
        </p:nvSpPr>
        <p:spPr bwMode="auto">
          <a:xfrm>
            <a:off x="260350" y="6629400"/>
            <a:ext cx="1397000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r>
              <a:rPr lang="en-US" altLang="ko-KR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『</a:t>
            </a:r>
            <a:r>
              <a:rPr lang="ko-KR" altLang="en-US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900" dirty="0">
                <a:solidFill>
                  <a:srgbClr val="007A9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』</a:t>
            </a:r>
            <a:endParaRPr lang="ko-KR" altLang="en-US" sz="900" dirty="0">
              <a:solidFill>
                <a:srgbClr val="007A9B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030" name="그림 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73" r="-357"/>
          <a:stretch>
            <a:fillRect/>
          </a:stretch>
        </p:blipFill>
        <p:spPr bwMode="auto">
          <a:xfrm>
            <a:off x="260350" y="609600"/>
            <a:ext cx="8632825" cy="594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50" y="0"/>
            <a:ext cx="86550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그림 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4859338"/>
            <a:ext cx="1485900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769" r:id="rId1"/>
    <p:sldLayoutId id="2147484767" r:id="rId2"/>
    <p:sldLayoutId id="2147484768" r:id="rId3"/>
    <p:sldLayoutId id="2147484770" r:id="rId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100" kern="12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5pPr>
      <a:lvl6pPr marL="3429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6858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0287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3716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257175" indent="-257175" algn="l" rtl="0" eaLnBrk="0" fontAlgn="base" latinLnBrk="1" hangingPunct="0">
        <a:spcBef>
          <a:spcPct val="20000"/>
        </a:spcBef>
        <a:spcAft>
          <a:spcPts val="150"/>
        </a:spcAft>
        <a:buClr>
          <a:srgbClr val="660033"/>
        </a:buClr>
        <a:buFont typeface="Wingdings" pitchFamily="2" charset="2"/>
        <a:buChar char="v"/>
        <a:defRPr sz="15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1pPr>
      <a:lvl2pPr marL="404813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B1AE6B"/>
        </a:buClr>
        <a:buFont typeface="Wingdings" pitchFamily="2" charset="2"/>
        <a:buChar char="§"/>
        <a:defRPr sz="12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2pPr>
      <a:lvl3pPr marL="606425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ADB9AD"/>
        </a:buClr>
        <a:buChar char="•"/>
        <a:defRPr sz="10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3pPr>
      <a:lvl4pPr marL="1200150" indent="-171450" algn="l" rtl="0" eaLnBrk="0" fontAlgn="base" latinLnBrk="1" hangingPunct="0">
        <a:spcBef>
          <a:spcPct val="20000"/>
        </a:spcBef>
        <a:spcAft>
          <a:spcPct val="0"/>
        </a:spcAft>
        <a:buFont typeface="Arial" pitchFamily="34" charset="0"/>
        <a:buChar char="–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4pPr>
      <a:lvl5pPr marL="1543050" indent="-171450" algn="l" rtl="0" eaLnBrk="0" fontAlgn="base" latinLnBrk="1" hangingPunct="0">
        <a:spcBef>
          <a:spcPct val="20000"/>
        </a:spcBef>
        <a:spcAft>
          <a:spcPct val="0"/>
        </a:spcAft>
        <a:buFont typeface="Arial" pitchFamily="34" charset="0"/>
        <a:buChar char="»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5pPr>
      <a:lvl6pPr marL="18859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0.pn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kumimoji="0" lang="ko-KR" altLang="en-US"/>
          </a:p>
        </p:txBody>
      </p:sp>
      <p:sp>
        <p:nvSpPr>
          <p:cNvPr id="4099" name="AutoShape 11"/>
          <p:cNvSpPr>
            <a:spLocks noChangeArrowheads="1"/>
          </p:cNvSpPr>
          <p:nvPr/>
        </p:nvSpPr>
        <p:spPr bwMode="ltGray">
          <a:xfrm>
            <a:off x="1963738" y="5105400"/>
            <a:ext cx="7178675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kumimoji="0" lang="ko-KR" altLang="en-US"/>
          </a:p>
        </p:txBody>
      </p:sp>
      <p:sp>
        <p:nvSpPr>
          <p:cNvPr id="4100" name="TextBox 19"/>
          <p:cNvSpPr txBox="1">
            <a:spLocks noChangeArrowheads="1"/>
          </p:cNvSpPr>
          <p:nvPr/>
        </p:nvSpPr>
        <p:spPr bwMode="auto">
          <a:xfrm>
            <a:off x="1930400" y="5181600"/>
            <a:ext cx="72040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eaLnBrk="1" latinLnBrk="1" hangingPunct="1"/>
            <a:r>
              <a:rPr lang="ko-KR" altLang="en-US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혼자 공부하는 자바</a:t>
            </a:r>
            <a:r>
              <a:rPr lang="en-US" altLang="ko-KR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 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(</a:t>
            </a:r>
            <a:r>
              <a:rPr lang="ko-KR" altLang="en-US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신용권 저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)</a:t>
            </a:r>
            <a:endParaRPr lang="ko-KR" altLang="en-US" sz="1400">
              <a:solidFill>
                <a:schemeClr val="bg1"/>
              </a:solidFill>
              <a:latin typeface="나눔스퀘어OTF" pitchFamily="34" charset="-127"/>
              <a:ea typeface="나눔스퀘어OTF" pitchFamily="34" charset="-127"/>
            </a:endParaRPr>
          </a:p>
        </p:txBody>
      </p:sp>
      <p:pic>
        <p:nvPicPr>
          <p:cNvPr id="4101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2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kumimoji="0" lang="ko-KR" altLang="en-US"/>
          </a:p>
        </p:txBody>
      </p:sp>
      <p:sp>
        <p:nvSpPr>
          <p:cNvPr id="4103" name="제목 5"/>
          <p:cNvSpPr>
            <a:spLocks noGrp="1" noChangeArrowheads="1"/>
          </p:cNvSpPr>
          <p:nvPr>
            <p:ph type="ctrTitle"/>
          </p:nvPr>
        </p:nvSpPr>
        <p:spPr bwMode="auto">
          <a:xfrm>
            <a:off x="1447800" y="4084638"/>
            <a:ext cx="7696200" cy="838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03-2. </a:t>
            </a:r>
            <a:r>
              <a:rPr lang="ko-KR" altLang="en-US" b="1" dirty="0">
                <a:solidFill>
                  <a:schemeClr val="tx1"/>
                </a:solidFill>
              </a:rPr>
              <a:t>연산자의 종류</a:t>
            </a:r>
          </a:p>
        </p:txBody>
      </p:sp>
      <p:pic>
        <p:nvPicPr>
          <p:cNvPr id="4104" name="그림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25" y="-804863"/>
            <a:ext cx="4837113" cy="538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3895127-2CFE-483E-B4D0-98324746B3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78823" y="-6554"/>
            <a:ext cx="5215262" cy="3853067"/>
          </a:xfrm>
          <a:prstGeom prst="rect">
            <a:avLst/>
          </a:prstGeom>
        </p:spPr>
      </p:pic>
      <p:pic>
        <p:nvPicPr>
          <p:cNvPr id="10" name="그림 19">
            <a:extLst>
              <a:ext uri="{FF2B5EF4-FFF2-40B4-BE49-F238E27FC236}">
                <a16:creationId xmlns:a16="http://schemas.microsoft.com/office/drawing/2014/main" id="{0C64AA3A-0D85-4E54-A1FB-F1F311BAC4A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181770"/>
            <a:ext cx="3341913" cy="3720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zo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내용 개체 틀 1"/>
          <p:cNvSpPr>
            <a:spLocks noGrp="1"/>
          </p:cNvSpPr>
          <p:nvPr>
            <p:ph sz="quarter" idx="10"/>
          </p:nvPr>
        </p:nvSpPr>
        <p:spPr>
          <a:xfrm>
            <a:off x="298847" y="1111738"/>
            <a:ext cx="8686800" cy="5715000"/>
          </a:xfrm>
        </p:spPr>
        <p:txBody>
          <a:bodyPr/>
          <a:lstStyle/>
          <a:p>
            <a:r>
              <a:rPr lang="ko-KR" altLang="en-US" dirty="0">
                <a:solidFill>
                  <a:srgbClr val="C00000"/>
                </a:solidFill>
              </a:rPr>
              <a:t>비교 연산자</a:t>
            </a:r>
            <a:endParaRPr lang="en-US" altLang="ko-KR" dirty="0">
              <a:solidFill>
                <a:srgbClr val="C00000"/>
              </a:solidFill>
            </a:endParaRPr>
          </a:p>
          <a:p>
            <a:pPr lvl="1"/>
            <a:r>
              <a:rPr lang="ko-KR" altLang="en-US" dirty="0" err="1"/>
              <a:t>피연산자의</a:t>
            </a:r>
            <a:r>
              <a:rPr lang="ko-KR" altLang="en-US" dirty="0"/>
              <a:t> 대소 비교하여 </a:t>
            </a:r>
            <a:r>
              <a:rPr lang="en-US" altLang="ko-KR" dirty="0"/>
              <a:t>true/</a:t>
            </a:r>
            <a:r>
              <a:rPr lang="en-US" altLang="ko-KR"/>
              <a:t>false </a:t>
            </a:r>
            <a:r>
              <a:rPr lang="ko-KR" altLang="en-US"/>
              <a:t>산출</a:t>
            </a:r>
            <a:r>
              <a:rPr lang="en-US" altLang="ko-KR"/>
              <a:t>:</a:t>
            </a:r>
            <a:r>
              <a:rPr lang="en-US" altLang="ko-KR" dirty="0"/>
              <a:t> </a:t>
            </a:r>
            <a:r>
              <a:rPr lang="ko-KR" altLang="en-US"/>
              <a:t>조건문이나 </a:t>
            </a:r>
            <a:r>
              <a:rPr lang="ko-KR" altLang="en-US" dirty="0" err="1"/>
              <a:t>반복문에서</a:t>
            </a:r>
            <a:r>
              <a:rPr lang="ko-KR" altLang="en-US" dirty="0"/>
              <a:t> 실행 흐름 제어</a:t>
            </a:r>
            <a:endParaRPr lang="en-US" altLang="ko-KR" dirty="0"/>
          </a:p>
          <a:p>
            <a:pPr lvl="1"/>
            <a:r>
              <a:rPr lang="ko-KR" altLang="en-US"/>
              <a:t>동등 비교 연산자는 </a:t>
            </a:r>
            <a:r>
              <a:rPr lang="ko-KR" altLang="en-US" dirty="0"/>
              <a:t>모든 타입에 </a:t>
            </a:r>
            <a:r>
              <a:rPr lang="ko-KR" altLang="en-US"/>
              <a:t>사용 가능</a:t>
            </a:r>
            <a:endParaRPr lang="en-US" altLang="ko-KR"/>
          </a:p>
          <a:p>
            <a:pPr lvl="1"/>
            <a:r>
              <a:rPr lang="ko-KR" altLang="en-US"/>
              <a:t>크기 비교 연산자는 </a:t>
            </a:r>
            <a:r>
              <a:rPr lang="en-US" altLang="ko-KR"/>
              <a:t>boolean </a:t>
            </a:r>
            <a:r>
              <a:rPr lang="ko-KR" altLang="en-US"/>
              <a:t>외 모든 기본 타입에 사용 가능</a:t>
            </a:r>
            <a:endParaRPr lang="en-US" altLang="ko-KR"/>
          </a:p>
          <a:p>
            <a:pPr lvl="1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27651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2. </a:t>
            </a:r>
            <a:r>
              <a:rPr lang="ko-KR" altLang="en-US"/>
              <a:t>이항 연산자</a:t>
            </a:r>
          </a:p>
        </p:txBody>
      </p:sp>
      <p:pic>
        <p:nvPicPr>
          <p:cNvPr id="2765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45238"/>
            <a:ext cx="7227094" cy="2279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1779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내용 개체 틀 1"/>
          <p:cNvSpPr>
            <a:spLocks noGrp="1"/>
          </p:cNvSpPr>
          <p:nvPr>
            <p:ph sz="quarter" idx="10"/>
          </p:nvPr>
        </p:nvSpPr>
        <p:spPr>
          <a:xfrm>
            <a:off x="381000" y="1219200"/>
            <a:ext cx="8686800" cy="5715000"/>
          </a:xfrm>
        </p:spPr>
        <p:txBody>
          <a:bodyPr/>
          <a:lstStyle/>
          <a:p>
            <a:r>
              <a:rPr lang="ko-KR" altLang="en-US" dirty="0">
                <a:solidFill>
                  <a:srgbClr val="C00000"/>
                </a:solidFill>
              </a:rPr>
              <a:t>논리 연산자</a:t>
            </a:r>
            <a:endParaRPr lang="en-US" altLang="ko-KR" dirty="0">
              <a:solidFill>
                <a:srgbClr val="C00000"/>
              </a:solidFill>
            </a:endParaRPr>
          </a:p>
          <a:p>
            <a:pPr lvl="1"/>
            <a:r>
              <a:rPr lang="en-US" altLang="ko-KR" dirty="0" err="1"/>
              <a:t>boolean</a:t>
            </a:r>
            <a:r>
              <a:rPr lang="en-US" altLang="ko-KR" dirty="0"/>
              <a:t> </a:t>
            </a:r>
            <a:r>
              <a:rPr lang="ko-KR" altLang="en-US" dirty="0"/>
              <a:t>타입만 사용 가능</a:t>
            </a:r>
          </a:p>
        </p:txBody>
      </p:sp>
      <p:sp>
        <p:nvSpPr>
          <p:cNvPr id="3072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2. </a:t>
            </a:r>
            <a:r>
              <a:rPr lang="ko-KR" altLang="en-US"/>
              <a:t>이항 연산자</a:t>
            </a:r>
          </a:p>
        </p:txBody>
      </p:sp>
      <p:pic>
        <p:nvPicPr>
          <p:cNvPr id="3072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05000"/>
            <a:ext cx="6781800" cy="452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711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내용 개체 틀 1"/>
          <p:cNvSpPr>
            <a:spLocks noGrp="1"/>
          </p:cNvSpPr>
          <p:nvPr>
            <p:ph sz="quarter" idx="10"/>
          </p:nvPr>
        </p:nvSpPr>
        <p:spPr>
          <a:xfrm>
            <a:off x="285750" y="1219200"/>
            <a:ext cx="8686800" cy="5715000"/>
          </a:xfrm>
        </p:spPr>
        <p:txBody>
          <a:bodyPr/>
          <a:lstStyle/>
          <a:p>
            <a:r>
              <a:rPr lang="ko-KR" altLang="en-US" dirty="0">
                <a:solidFill>
                  <a:srgbClr val="C00000"/>
                </a:solidFill>
              </a:rPr>
              <a:t>대입 연산자</a:t>
            </a:r>
            <a:endParaRPr lang="en-US" altLang="ko-KR" dirty="0">
              <a:solidFill>
                <a:srgbClr val="C00000"/>
              </a:solidFill>
            </a:endParaRPr>
          </a:p>
          <a:p>
            <a:pPr lvl="1"/>
            <a:r>
              <a:rPr lang="ko-KR" altLang="en-US" dirty="0"/>
              <a:t>오른쪽 </a:t>
            </a:r>
            <a:r>
              <a:rPr lang="ko-KR" altLang="en-US" dirty="0" err="1"/>
              <a:t>피연산자의</a:t>
            </a:r>
            <a:r>
              <a:rPr lang="ko-KR" altLang="en-US" dirty="0"/>
              <a:t> 값을 왼쪽 </a:t>
            </a:r>
            <a:r>
              <a:rPr lang="ko-KR" altLang="en-US" dirty="0" err="1"/>
              <a:t>피연산자인</a:t>
            </a:r>
            <a:r>
              <a:rPr lang="ko-KR" altLang="en-US" dirty="0"/>
              <a:t> </a:t>
            </a:r>
            <a:r>
              <a:rPr lang="ko-KR" altLang="en-US"/>
              <a:t>변수에 저장</a:t>
            </a:r>
          </a:p>
        </p:txBody>
      </p:sp>
      <p:sp>
        <p:nvSpPr>
          <p:cNvPr id="34819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2. </a:t>
            </a:r>
            <a:r>
              <a:rPr lang="ko-KR" altLang="en-US"/>
              <a:t>이항 연산자</a:t>
            </a:r>
          </a:p>
        </p:txBody>
      </p:sp>
      <p:pic>
        <p:nvPicPr>
          <p:cNvPr id="3482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230" y="1981200"/>
            <a:ext cx="7223735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638281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내용 개체 틀 1"/>
          <p:cNvSpPr>
            <a:spLocks noGrp="1"/>
          </p:cNvSpPr>
          <p:nvPr>
            <p:ph sz="quarter" idx="10"/>
          </p:nvPr>
        </p:nvSpPr>
        <p:spPr>
          <a:xfrm>
            <a:off x="304800" y="1219199"/>
            <a:ext cx="8610600" cy="5427663"/>
          </a:xfrm>
        </p:spPr>
        <p:txBody>
          <a:bodyPr/>
          <a:lstStyle/>
          <a:p>
            <a:r>
              <a:rPr lang="ko-KR" altLang="en-US" dirty="0" err="1">
                <a:solidFill>
                  <a:srgbClr val="C00000"/>
                </a:solidFill>
              </a:rPr>
              <a:t>삼항</a:t>
            </a:r>
            <a:r>
              <a:rPr lang="ko-KR" altLang="en-US" dirty="0">
                <a:solidFill>
                  <a:srgbClr val="C00000"/>
                </a:solidFill>
              </a:rPr>
              <a:t> 연산자</a:t>
            </a:r>
            <a:endParaRPr lang="en-US" altLang="ko-KR" dirty="0">
              <a:solidFill>
                <a:srgbClr val="C00000"/>
              </a:solidFill>
            </a:endParaRPr>
          </a:p>
          <a:p>
            <a:pPr lvl="1"/>
            <a:r>
              <a:rPr lang="en-US" altLang="ko-KR" dirty="0"/>
              <a:t>3</a:t>
            </a:r>
            <a:r>
              <a:rPr lang="ko-KR" altLang="en-US" dirty="0"/>
              <a:t>개의 </a:t>
            </a:r>
            <a:r>
              <a:rPr lang="ko-KR" altLang="en-US" dirty="0" err="1"/>
              <a:t>피연산자를</a:t>
            </a:r>
            <a:r>
              <a:rPr lang="ko-KR" altLang="en-US" dirty="0"/>
              <a:t> 필요로 하는 연산자</a:t>
            </a:r>
            <a:endParaRPr lang="en-US" altLang="ko-KR" dirty="0"/>
          </a:p>
          <a:p>
            <a:pPr lvl="1"/>
            <a:r>
              <a:rPr lang="en-US" altLang="ko-KR" dirty="0"/>
              <a:t>? </a:t>
            </a:r>
            <a:r>
              <a:rPr lang="ko-KR" altLang="en-US" dirty="0"/>
              <a:t>앞의 </a:t>
            </a:r>
            <a:r>
              <a:rPr lang="ko-KR" altLang="en-US" dirty="0" err="1"/>
              <a:t>조건식에</a:t>
            </a:r>
            <a:r>
              <a:rPr lang="ko-KR" altLang="en-US" dirty="0"/>
              <a:t> 따라 콜론 앞뒤의 </a:t>
            </a:r>
            <a:r>
              <a:rPr lang="ko-KR" altLang="en-US" dirty="0" err="1"/>
              <a:t>피연산자</a:t>
            </a:r>
            <a:r>
              <a:rPr lang="ko-KR" altLang="en-US" dirty="0"/>
              <a:t> 선택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/>
          </a:p>
          <a:p>
            <a:pPr lvl="2"/>
            <a:endParaRPr lang="en-US" altLang="ko-KR"/>
          </a:p>
          <a:p>
            <a:pPr lvl="2"/>
            <a:endParaRPr lang="en-US" altLang="ko-KR"/>
          </a:p>
          <a:p>
            <a:pPr lvl="2"/>
            <a:endParaRPr lang="en-US" altLang="ko-KR"/>
          </a:p>
          <a:p>
            <a:pPr lvl="2"/>
            <a:endParaRPr lang="en-US" altLang="ko-KR"/>
          </a:p>
          <a:p>
            <a:pPr lvl="2"/>
            <a:endParaRPr lang="en-US" altLang="ko-KR"/>
          </a:p>
          <a:p>
            <a:pPr lvl="2"/>
            <a:endParaRPr lang="en-US" altLang="ko-KR" dirty="0"/>
          </a:p>
        </p:txBody>
      </p:sp>
      <p:sp>
        <p:nvSpPr>
          <p:cNvPr id="36867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3. </a:t>
            </a:r>
            <a:r>
              <a:rPr lang="ko-KR" altLang="en-US"/>
              <a:t>삼항 연산자</a:t>
            </a:r>
          </a:p>
        </p:txBody>
      </p:sp>
      <p:pic>
        <p:nvPicPr>
          <p:cNvPr id="3686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0286" y="2446916"/>
            <a:ext cx="4343400" cy="14861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69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4191000"/>
            <a:ext cx="6270194" cy="2133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37470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4. </a:t>
            </a:r>
            <a:r>
              <a:rPr lang="ko-KR" altLang="en-US" dirty="0"/>
              <a:t>키워드로 끝내는 핵심 포인트</a:t>
            </a:r>
          </a:p>
        </p:txBody>
      </p:sp>
      <p:sp>
        <p:nvSpPr>
          <p:cNvPr id="5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152400" y="1166813"/>
            <a:ext cx="8686800" cy="57150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136525">
              <a:defRPr/>
            </a:pPr>
            <a:endParaRPr lang="en-US" altLang="ko-KR" sz="800" dirty="0"/>
          </a:p>
          <a:p>
            <a:pPr lvl="1" indent="-136525">
              <a:defRPr/>
            </a:pPr>
            <a:r>
              <a:rPr lang="ko-KR" altLang="en-US" dirty="0">
                <a:solidFill>
                  <a:srgbClr val="C00000"/>
                </a:solidFill>
              </a:rPr>
              <a:t>증감 연산자</a:t>
            </a:r>
            <a:r>
              <a:rPr lang="en-US" altLang="ko-KR" dirty="0"/>
              <a:t>: ++, --</a:t>
            </a:r>
            <a:r>
              <a:rPr lang="ko-KR" altLang="en-US" dirty="0"/>
              <a:t>를 말하며 변수의 값을 </a:t>
            </a:r>
            <a:r>
              <a:rPr lang="en-US" altLang="ko-KR" dirty="0"/>
              <a:t>1</a:t>
            </a:r>
            <a:r>
              <a:rPr lang="ko-KR" altLang="en-US" dirty="0"/>
              <a:t>씩 증가</a:t>
            </a:r>
            <a:r>
              <a:rPr lang="en-US" altLang="ko-KR" dirty="0"/>
              <a:t>, 1</a:t>
            </a:r>
            <a:r>
              <a:rPr lang="ko-KR" altLang="en-US" dirty="0"/>
              <a:t>씩 감소시킴</a:t>
            </a:r>
            <a:endParaRPr lang="en-US" altLang="ko-KR" dirty="0"/>
          </a:p>
          <a:p>
            <a:pPr lvl="1" indent="-136525">
              <a:defRPr/>
            </a:pPr>
            <a:endParaRPr lang="ko-KR" altLang="en-US" dirty="0"/>
          </a:p>
          <a:p>
            <a:pPr lvl="1" indent="-136525">
              <a:defRPr/>
            </a:pPr>
            <a:r>
              <a:rPr lang="ko-KR" altLang="en-US" dirty="0">
                <a:solidFill>
                  <a:srgbClr val="C00000"/>
                </a:solidFill>
              </a:rPr>
              <a:t>비교 연산자</a:t>
            </a:r>
            <a:r>
              <a:rPr lang="en-US" altLang="ko-KR" dirty="0"/>
              <a:t>: ==, != </a:t>
            </a:r>
            <a:r>
              <a:rPr lang="ko-KR" altLang="en-US" dirty="0"/>
              <a:t>등을 말하며 값이 같은지</a:t>
            </a:r>
            <a:r>
              <a:rPr lang="en-US" altLang="ko-KR" dirty="0"/>
              <a:t>, </a:t>
            </a:r>
            <a:r>
              <a:rPr lang="ko-KR" altLang="en-US" dirty="0"/>
              <a:t>다른지를 비교하고</a:t>
            </a:r>
            <a:r>
              <a:rPr lang="en-US" altLang="ko-KR" dirty="0"/>
              <a:t>b </a:t>
            </a:r>
            <a:r>
              <a:rPr lang="en-US" altLang="ko-KR" dirty="0" err="1"/>
              <a:t>oolean</a:t>
            </a:r>
            <a:r>
              <a:rPr lang="en-US" altLang="ko-KR" dirty="0"/>
              <a:t> </a:t>
            </a:r>
            <a:r>
              <a:rPr lang="ko-KR" altLang="en-US" dirty="0"/>
              <a:t>값을 산출</a:t>
            </a:r>
            <a:endParaRPr lang="en-US" altLang="ko-KR" dirty="0"/>
          </a:p>
          <a:p>
            <a:pPr marL="268288" lvl="1" indent="0">
              <a:buNone/>
              <a:defRPr/>
            </a:pPr>
            <a:endParaRPr lang="ko-KR" altLang="en-US" dirty="0"/>
          </a:p>
          <a:p>
            <a:pPr lvl="1" indent="-136525">
              <a:defRPr/>
            </a:pPr>
            <a:r>
              <a:rPr lang="ko-KR" altLang="en-US" dirty="0">
                <a:solidFill>
                  <a:srgbClr val="C00000"/>
                </a:solidFill>
              </a:rPr>
              <a:t>논리 연산자</a:t>
            </a:r>
            <a:r>
              <a:rPr lang="en-US" altLang="ko-KR" dirty="0"/>
              <a:t>: &amp;&amp;, ||, ! </a:t>
            </a:r>
            <a:r>
              <a:rPr lang="ko-KR" altLang="en-US" dirty="0"/>
              <a:t>등을 말하며 논리곱</a:t>
            </a:r>
            <a:r>
              <a:rPr lang="en-US" altLang="ko-KR" dirty="0"/>
              <a:t>, </a:t>
            </a:r>
            <a:r>
              <a:rPr lang="ko-KR" altLang="en-US" dirty="0"/>
              <a:t>논리합</a:t>
            </a:r>
            <a:r>
              <a:rPr lang="en-US" altLang="ko-KR" dirty="0"/>
              <a:t>, </a:t>
            </a:r>
            <a:r>
              <a:rPr lang="ko-KR" altLang="en-US" dirty="0"/>
              <a:t>논리 부정을 수행하고 </a:t>
            </a:r>
            <a:r>
              <a:rPr lang="en-US" altLang="ko-KR" dirty="0" err="1"/>
              <a:t>boolean</a:t>
            </a:r>
            <a:r>
              <a:rPr lang="en-US" altLang="ko-KR" dirty="0"/>
              <a:t> </a:t>
            </a:r>
            <a:r>
              <a:rPr lang="ko-KR" altLang="en-US" dirty="0"/>
              <a:t>값을 산출</a:t>
            </a:r>
            <a:endParaRPr lang="en-US" altLang="ko-KR" dirty="0"/>
          </a:p>
          <a:p>
            <a:pPr marL="268288" lvl="1" indent="0">
              <a:buNone/>
              <a:defRPr/>
            </a:pPr>
            <a:endParaRPr lang="ko-KR" altLang="en-US" dirty="0"/>
          </a:p>
          <a:p>
            <a:pPr lvl="1" indent="-136525">
              <a:defRPr/>
            </a:pPr>
            <a:r>
              <a:rPr lang="ko-KR" altLang="en-US" dirty="0">
                <a:solidFill>
                  <a:srgbClr val="C00000"/>
                </a:solidFill>
              </a:rPr>
              <a:t>대입 연산자</a:t>
            </a:r>
            <a:r>
              <a:rPr lang="ko-KR" altLang="en-US" dirty="0"/>
              <a:t> </a:t>
            </a:r>
            <a:r>
              <a:rPr lang="en-US" altLang="ko-KR" dirty="0"/>
              <a:t>: =, +=, -= </a:t>
            </a:r>
            <a:r>
              <a:rPr lang="ko-KR" altLang="en-US" dirty="0"/>
              <a:t>등을 말하며 오른쪽의 값을 왼쪽에 대입하거나 연산 후 대입</a:t>
            </a:r>
            <a:endParaRPr lang="en-US" altLang="ko-KR" dirty="0"/>
          </a:p>
          <a:p>
            <a:pPr lvl="1" indent="-136525">
              <a:defRPr/>
            </a:pPr>
            <a:endParaRPr lang="en-US" altLang="ko-KR" dirty="0"/>
          </a:p>
          <a:p>
            <a:pPr lvl="1" indent="-136525">
              <a:defRPr/>
            </a:pPr>
            <a:r>
              <a:rPr lang="ko-KR" altLang="en-US" dirty="0" err="1">
                <a:solidFill>
                  <a:srgbClr val="C00000"/>
                </a:solidFill>
              </a:rPr>
              <a:t>삼항</a:t>
            </a:r>
            <a:r>
              <a:rPr lang="ko-KR" altLang="en-US" dirty="0">
                <a:solidFill>
                  <a:srgbClr val="C00000"/>
                </a:solidFill>
              </a:rPr>
              <a:t> 연산자</a:t>
            </a:r>
            <a:r>
              <a:rPr lang="ko-KR" altLang="en-US" dirty="0"/>
              <a:t> </a:t>
            </a:r>
            <a:r>
              <a:rPr lang="en-US" altLang="ko-KR"/>
              <a:t>: (</a:t>
            </a:r>
            <a:r>
              <a:rPr lang="ko-KR" altLang="en-US"/>
              <a:t>조건식</a:t>
            </a:r>
            <a:r>
              <a:rPr lang="en-US" altLang="ko-KR" dirty="0"/>
              <a:t>) ? A : B</a:t>
            </a:r>
            <a:r>
              <a:rPr lang="ko-KR" altLang="en-US" dirty="0"/>
              <a:t>를 말하며 조건이 </a:t>
            </a:r>
            <a:r>
              <a:rPr lang="en-US" altLang="ko-KR" dirty="0"/>
              <a:t>true</a:t>
            </a:r>
            <a:r>
              <a:rPr lang="ko-KR" altLang="en-US" dirty="0"/>
              <a:t>이면 </a:t>
            </a:r>
            <a:r>
              <a:rPr lang="en-US" altLang="ko-KR" dirty="0"/>
              <a:t>A</a:t>
            </a:r>
            <a:r>
              <a:rPr lang="ko-KR" altLang="en-US" dirty="0"/>
              <a:t>를 산출하고</a:t>
            </a:r>
            <a:r>
              <a:rPr lang="en-US" altLang="ko-KR" dirty="0"/>
              <a:t>, false</a:t>
            </a:r>
            <a:r>
              <a:rPr lang="ko-KR" altLang="en-US" dirty="0"/>
              <a:t>이면 </a:t>
            </a:r>
            <a:r>
              <a:rPr lang="en-US" altLang="ko-KR" dirty="0"/>
              <a:t>B</a:t>
            </a:r>
            <a:r>
              <a:rPr lang="ko-KR" altLang="en-US" dirty="0"/>
              <a:t>를 산출</a:t>
            </a:r>
          </a:p>
          <a:p>
            <a:pPr marL="268288" lvl="1" indent="0">
              <a:buNone/>
              <a:defRPr/>
            </a:pPr>
            <a:endParaRPr lang="en-US" altLang="ko-KR" dirty="0"/>
          </a:p>
          <a:p>
            <a:pPr lvl="1" indent="-136525">
              <a:defRPr/>
            </a:pPr>
            <a:endParaRPr lang="en-US" altLang="ko-KR" dirty="0"/>
          </a:p>
          <a:p>
            <a:pPr lvl="1" indent="-136525">
              <a:defRPr/>
            </a:pPr>
            <a:endParaRPr lang="en-US" altLang="ko-KR" dirty="0"/>
          </a:p>
          <a:p>
            <a:pPr lvl="1" indent="-136525">
              <a:defRPr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00436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kumimoji="0" lang="ko-KR" altLang="en-US"/>
          </a:p>
        </p:txBody>
      </p:sp>
      <p:pic>
        <p:nvPicPr>
          <p:cNvPr id="16387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kumimoji="0" lang="ko-KR" altLang="en-US"/>
          </a:p>
        </p:txBody>
      </p:sp>
      <p:sp>
        <p:nvSpPr>
          <p:cNvPr id="16389" name="TextBox 5"/>
          <p:cNvSpPr txBox="1">
            <a:spLocks noChangeArrowheads="1"/>
          </p:cNvSpPr>
          <p:nvPr/>
        </p:nvSpPr>
        <p:spPr bwMode="auto">
          <a:xfrm>
            <a:off x="2378075" y="4168775"/>
            <a:ext cx="43434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ctr"/>
            <a:r>
              <a:rPr lang="en-US" altLang="ko-KR" sz="3200"/>
              <a:t>Thank You!</a:t>
            </a:r>
            <a:endParaRPr lang="ko-KR" altLang="en-US" sz="3200"/>
          </a:p>
        </p:txBody>
      </p:sp>
      <p:pic>
        <p:nvPicPr>
          <p:cNvPr id="16390" name="그림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513" y="-1003300"/>
            <a:ext cx="5172075" cy="575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내용 개체 틀 27"/>
          <p:cNvSpPr>
            <a:spLocks noGrp="1"/>
          </p:cNvSpPr>
          <p:nvPr>
            <p:ph sz="quarter" idx="10"/>
          </p:nvPr>
        </p:nvSpPr>
        <p:spPr>
          <a:xfrm>
            <a:off x="342900" y="990601"/>
            <a:ext cx="8286750" cy="5400675"/>
          </a:xfrm>
          <a:prstGeom prst="roundRect">
            <a:avLst>
              <a:gd name="adj" fmla="val 12995"/>
            </a:avLst>
          </a:prstGeom>
          <a:ln>
            <a:noFill/>
            <a:round/>
            <a:headEnd/>
            <a:tailEnd/>
          </a:ln>
        </p:spPr>
        <p:txBody>
          <a:bodyPr/>
          <a:lstStyle/>
          <a:p>
            <a:pPr lvl="1">
              <a:lnSpc>
                <a:spcPct val="200000"/>
              </a:lnSpc>
            </a:pPr>
            <a:r>
              <a:rPr lang="en-US" altLang="ko-KR" sz="2200" dirty="0"/>
              <a:t>0. </a:t>
            </a:r>
            <a:r>
              <a:rPr lang="ko-KR" altLang="en-US" sz="2200" dirty="0"/>
              <a:t>시작하기 전에</a:t>
            </a:r>
            <a:endParaRPr lang="en-US" altLang="ko-KR" sz="2200" dirty="0"/>
          </a:p>
          <a:p>
            <a:pPr lvl="1">
              <a:lnSpc>
                <a:spcPct val="200000"/>
              </a:lnSpc>
            </a:pPr>
            <a:r>
              <a:rPr lang="en-US" altLang="ko-KR" sz="2200" dirty="0"/>
              <a:t>1. </a:t>
            </a:r>
            <a:r>
              <a:rPr lang="ko-KR" altLang="en-US" sz="2200" dirty="0" err="1"/>
              <a:t>단항</a:t>
            </a:r>
            <a:r>
              <a:rPr lang="ko-KR" altLang="en-US" sz="2200" dirty="0"/>
              <a:t> 연산자</a:t>
            </a:r>
            <a:endParaRPr lang="en-US" altLang="ko-KR" sz="2200" dirty="0"/>
          </a:p>
          <a:p>
            <a:pPr lvl="1">
              <a:lnSpc>
                <a:spcPct val="200000"/>
              </a:lnSpc>
            </a:pPr>
            <a:r>
              <a:rPr lang="en-US" altLang="ko-KR" sz="2200"/>
              <a:t>2. </a:t>
            </a:r>
            <a:r>
              <a:rPr lang="ko-KR" altLang="en-US" sz="2200" dirty="0"/>
              <a:t>이항 연산자</a:t>
            </a:r>
            <a:endParaRPr lang="en-US" altLang="ko-KR" sz="2200" dirty="0"/>
          </a:p>
          <a:p>
            <a:pPr lvl="1">
              <a:lnSpc>
                <a:spcPct val="200000"/>
              </a:lnSpc>
            </a:pPr>
            <a:r>
              <a:rPr lang="en-US" altLang="ko-KR" sz="2200"/>
              <a:t>3. </a:t>
            </a:r>
            <a:r>
              <a:rPr lang="ko-KR" altLang="en-US" sz="2200" dirty="0" err="1"/>
              <a:t>삼항</a:t>
            </a:r>
            <a:r>
              <a:rPr lang="ko-KR" altLang="en-US" sz="2200" dirty="0"/>
              <a:t> 연산자</a:t>
            </a:r>
            <a:endParaRPr lang="en-US" altLang="ko-KR" sz="2200" dirty="0"/>
          </a:p>
          <a:p>
            <a:pPr lvl="1">
              <a:lnSpc>
                <a:spcPct val="200000"/>
              </a:lnSpc>
            </a:pPr>
            <a:r>
              <a:rPr lang="en-US" altLang="ko-KR" sz="2200"/>
              <a:t>4. </a:t>
            </a:r>
            <a:r>
              <a:rPr lang="ko-KR" altLang="en-US" sz="2200" dirty="0"/>
              <a:t>키워드로 끝내는 </a:t>
            </a:r>
            <a:r>
              <a:rPr lang="ko-KR" altLang="en-US" sz="2200"/>
              <a:t>핵심 포인트</a:t>
            </a:r>
            <a:endParaRPr lang="en-US" altLang="ko-KR" sz="2200" dirty="0"/>
          </a:p>
        </p:txBody>
      </p:sp>
      <p:sp>
        <p:nvSpPr>
          <p:cNvPr id="3" name="제목 2"/>
          <p:cNvSpPr txBox="1">
            <a:spLocks/>
          </p:cNvSpPr>
          <p:nvPr/>
        </p:nvSpPr>
        <p:spPr>
          <a:xfrm>
            <a:off x="238664" y="261937"/>
            <a:ext cx="7559278" cy="576263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100" kern="120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5pPr>
            <a:lvl6pPr marL="342900" algn="l" rtl="0" fontAlgn="base">
              <a:spcBef>
                <a:spcPct val="0"/>
              </a:spcBef>
              <a:spcAft>
                <a:spcPct val="0"/>
              </a:spcAft>
              <a:defRPr sz="180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defRPr>
            </a:lvl6pPr>
            <a:lvl7pPr marL="685800" algn="l" rtl="0" fontAlgn="base">
              <a:spcBef>
                <a:spcPct val="0"/>
              </a:spcBef>
              <a:spcAft>
                <a:spcPct val="0"/>
              </a:spcAft>
              <a:defRPr sz="180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defRPr>
            </a:lvl7pPr>
            <a:lvl8pPr marL="1028700" algn="l" rtl="0" fontAlgn="base">
              <a:spcBef>
                <a:spcPct val="0"/>
              </a:spcBef>
              <a:spcAft>
                <a:spcPct val="0"/>
              </a:spcAft>
              <a:defRPr sz="180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defRPr>
            </a:lvl8pPr>
            <a:lvl9pPr marL="1371600" algn="l" rtl="0" fontAlgn="base">
              <a:spcBef>
                <a:spcPct val="0"/>
              </a:spcBef>
              <a:spcAft>
                <a:spcPct val="0"/>
              </a:spcAft>
              <a:defRPr sz="180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defRPr>
            </a:lvl9pPr>
          </a:lstStyle>
          <a:p>
            <a:r>
              <a:rPr lang="ko-KR" altLang="en-US" b="1" dirty="0">
                <a:solidFill>
                  <a:schemeClr val="tx1"/>
                </a:solidFill>
              </a:rPr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1032080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내용 개체 틀 1"/>
          <p:cNvSpPr>
            <a:spLocks noGrp="1"/>
          </p:cNvSpPr>
          <p:nvPr>
            <p:ph sz="quarter" idx="10"/>
          </p:nvPr>
        </p:nvSpPr>
        <p:spPr>
          <a:xfrm>
            <a:off x="457200" y="2977551"/>
            <a:ext cx="7659290" cy="1735015"/>
          </a:xfrm>
        </p:spPr>
        <p:txBody>
          <a:bodyPr/>
          <a:lstStyle/>
          <a:p>
            <a:r>
              <a:rPr lang="ko-KR" altLang="en-US"/>
              <a:t>피연산자 </a:t>
            </a:r>
            <a:r>
              <a:rPr lang="ko-KR" altLang="en-US" dirty="0"/>
              <a:t>수에 따라 </a:t>
            </a:r>
            <a:r>
              <a:rPr lang="ko-KR" altLang="en-US" dirty="0" err="1"/>
              <a:t>단항</a:t>
            </a:r>
            <a:r>
              <a:rPr lang="en-US" altLang="ko-KR" dirty="0"/>
              <a:t>, </a:t>
            </a:r>
            <a:r>
              <a:rPr lang="ko-KR" altLang="en-US" dirty="0"/>
              <a:t>이항</a:t>
            </a:r>
            <a:r>
              <a:rPr lang="en-US" altLang="ko-KR" dirty="0"/>
              <a:t>, </a:t>
            </a:r>
            <a:r>
              <a:rPr lang="ko-KR" altLang="en-US" dirty="0" err="1"/>
              <a:t>삼항</a:t>
            </a:r>
            <a:r>
              <a:rPr lang="ko-KR" altLang="en-US" dirty="0"/>
              <a:t> 연산자로 구분</a:t>
            </a:r>
            <a:endParaRPr lang="en-US" altLang="ko-KR" dirty="0"/>
          </a:p>
          <a:p>
            <a:pPr lvl="1"/>
            <a:r>
              <a:rPr lang="ko-KR" altLang="en-US"/>
              <a:t>단항 연산자</a:t>
            </a:r>
            <a:r>
              <a:rPr lang="en-US" altLang="ko-KR"/>
              <a:t>: </a:t>
            </a:r>
            <a:r>
              <a:rPr lang="ko-KR" altLang="en-US"/>
              <a:t>부호</a:t>
            </a:r>
            <a:r>
              <a:rPr lang="en-US" altLang="ko-KR" dirty="0"/>
              <a:t>, </a:t>
            </a:r>
            <a:r>
              <a:rPr lang="ko-KR" altLang="en-US"/>
              <a:t>증감 연산자</a:t>
            </a:r>
            <a:endParaRPr lang="en-US" altLang="ko-KR" dirty="0"/>
          </a:p>
          <a:p>
            <a:pPr lvl="1"/>
            <a:r>
              <a:rPr lang="ko-KR" altLang="en-US"/>
              <a:t>이항 연산자</a:t>
            </a:r>
            <a:r>
              <a:rPr lang="en-US" altLang="ko-KR"/>
              <a:t>: </a:t>
            </a:r>
            <a:r>
              <a:rPr lang="ko-KR" altLang="en-US"/>
              <a:t>산술</a:t>
            </a:r>
            <a:r>
              <a:rPr lang="en-US" altLang="ko-KR"/>
              <a:t>, </a:t>
            </a:r>
            <a:r>
              <a:rPr lang="ko-KR" altLang="en-US"/>
              <a:t>비교</a:t>
            </a:r>
            <a:r>
              <a:rPr lang="en-US" altLang="ko-KR"/>
              <a:t>, </a:t>
            </a:r>
            <a:r>
              <a:rPr lang="ko-KR" altLang="en-US"/>
              <a:t>논리 연산자</a:t>
            </a:r>
            <a:endParaRPr lang="en-US" altLang="ko-KR"/>
          </a:p>
          <a:p>
            <a:pPr lvl="1"/>
            <a:r>
              <a:rPr lang="en-US" altLang="ko-KR"/>
              <a:t> </a:t>
            </a:r>
            <a:r>
              <a:rPr lang="ko-KR" altLang="en-US"/>
              <a:t>삼항 연산자</a:t>
            </a:r>
            <a:r>
              <a:rPr lang="en-US" altLang="ko-KR"/>
              <a:t>:</a:t>
            </a:r>
            <a:r>
              <a:rPr lang="ko-KR" altLang="en-US"/>
              <a:t>조건 연산자</a:t>
            </a:r>
            <a:endParaRPr lang="en-US" altLang="ko-KR" dirty="0"/>
          </a:p>
          <a:p>
            <a:pPr lvl="1"/>
            <a:endParaRPr lang="en-US" altLang="ko-KR" sz="1000" dirty="0"/>
          </a:p>
        </p:txBody>
      </p:sp>
      <p:sp>
        <p:nvSpPr>
          <p:cNvPr id="7171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0. </a:t>
            </a:r>
            <a:r>
              <a:rPr lang="ko-KR" altLang="en-US" dirty="0"/>
              <a:t>시작하기 전에</a:t>
            </a:r>
          </a:p>
        </p:txBody>
      </p:sp>
      <p:pic>
        <p:nvPicPr>
          <p:cNvPr id="7172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4495800"/>
            <a:ext cx="7150459" cy="17350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09600" y="1295400"/>
            <a:ext cx="7924800" cy="1224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685800" latinLnBrk="1">
              <a:spcBef>
                <a:spcPct val="20000"/>
              </a:spcBef>
              <a:buClr>
                <a:srgbClr val="660033"/>
              </a:buClr>
              <a:defRPr/>
            </a:pPr>
            <a:r>
              <a:rPr kumimoji="0" lang="en-US" altLang="ko-KR" sz="1600" dirty="0">
                <a:solidFill>
                  <a:srgbClr val="C00000"/>
                </a:solidFill>
                <a:ea typeface="나눔스퀘어OTF" panose="020B0600000101010101" pitchFamily="34" charset="-127"/>
              </a:rPr>
              <a:t>[</a:t>
            </a:r>
            <a:r>
              <a:rPr kumimoji="0" lang="ko-KR" altLang="en-US" sz="1600" dirty="0">
                <a:solidFill>
                  <a:srgbClr val="C00000"/>
                </a:solidFill>
                <a:ea typeface="나눔스퀘어OTF" panose="020B0600000101010101" pitchFamily="34" charset="-127"/>
              </a:rPr>
              <a:t>핵심 키워드</a:t>
            </a:r>
            <a:r>
              <a:rPr kumimoji="0" lang="en-US" altLang="ko-KR" sz="1600" dirty="0">
                <a:solidFill>
                  <a:srgbClr val="C00000"/>
                </a:solidFill>
                <a:ea typeface="나눔스퀘어OTF" panose="020B0600000101010101" pitchFamily="34" charset="-127"/>
              </a:rPr>
              <a:t>]</a:t>
            </a:r>
            <a:r>
              <a:rPr kumimoji="0" lang="ko-KR" altLang="en-US" sz="1600" dirty="0">
                <a:solidFill>
                  <a:srgbClr val="C00000"/>
                </a:solidFill>
                <a:ea typeface="나눔스퀘어OTF" panose="020B0600000101010101" pitchFamily="34" charset="-127"/>
              </a:rPr>
              <a:t> </a:t>
            </a:r>
            <a:r>
              <a:rPr kumimoji="0" lang="en-US" altLang="ko-KR" sz="1600" dirty="0">
                <a:solidFill>
                  <a:srgbClr val="C00000"/>
                </a:solidFill>
                <a:ea typeface="나눔스퀘어OTF" panose="020B0600000101010101" pitchFamily="34" charset="-127"/>
              </a:rPr>
              <a:t>:  </a:t>
            </a:r>
            <a:r>
              <a:rPr kumimoji="0" lang="ko-KR" altLang="en-US" sz="1600" dirty="0">
                <a:ea typeface="나눔스퀘어OTF" panose="020B0600000101010101" pitchFamily="34" charset="-127"/>
              </a:rPr>
              <a:t>증감 연산자</a:t>
            </a:r>
            <a:r>
              <a:rPr kumimoji="0" lang="en-US" altLang="ko-KR" sz="1600" dirty="0">
                <a:ea typeface="나눔스퀘어OTF" panose="020B0600000101010101" pitchFamily="34" charset="-127"/>
              </a:rPr>
              <a:t>, </a:t>
            </a:r>
            <a:r>
              <a:rPr kumimoji="0" lang="ko-KR" altLang="en-US" sz="1600" dirty="0">
                <a:ea typeface="나눔스퀘어OTF" panose="020B0600000101010101" pitchFamily="34" charset="-127"/>
              </a:rPr>
              <a:t>비교 연산자</a:t>
            </a:r>
            <a:r>
              <a:rPr kumimoji="0" lang="en-US" altLang="ko-KR" sz="1600" dirty="0">
                <a:ea typeface="나눔스퀘어OTF" panose="020B0600000101010101" pitchFamily="34" charset="-127"/>
              </a:rPr>
              <a:t>, </a:t>
            </a:r>
            <a:r>
              <a:rPr kumimoji="0" lang="ko-KR" altLang="en-US" sz="1600" dirty="0">
                <a:ea typeface="나눔스퀘어OTF" panose="020B0600000101010101" pitchFamily="34" charset="-127"/>
              </a:rPr>
              <a:t>논리 연산자</a:t>
            </a:r>
            <a:r>
              <a:rPr kumimoji="0" lang="en-US" altLang="ko-KR" sz="1600" dirty="0">
                <a:ea typeface="나눔스퀘어OTF" panose="020B0600000101010101" pitchFamily="34" charset="-127"/>
              </a:rPr>
              <a:t>, </a:t>
            </a:r>
            <a:r>
              <a:rPr kumimoji="0" lang="ko-KR" altLang="en-US" sz="1600" dirty="0">
                <a:ea typeface="나눔스퀘어OTF" panose="020B0600000101010101" pitchFamily="34" charset="-127"/>
              </a:rPr>
              <a:t>대입 연산자</a:t>
            </a:r>
            <a:r>
              <a:rPr kumimoji="0" lang="en-US" altLang="ko-KR" sz="1600" dirty="0">
                <a:ea typeface="나눔스퀘어OTF" panose="020B0600000101010101" pitchFamily="34" charset="-127"/>
              </a:rPr>
              <a:t>, </a:t>
            </a:r>
            <a:r>
              <a:rPr kumimoji="0" lang="ko-KR" altLang="en-US" sz="1600" dirty="0" err="1">
                <a:ea typeface="나눔스퀘어OTF" panose="020B0600000101010101" pitchFamily="34" charset="-127"/>
              </a:rPr>
              <a:t>삼항</a:t>
            </a:r>
            <a:r>
              <a:rPr kumimoji="0" lang="ko-KR" altLang="en-US" sz="1600" dirty="0">
                <a:ea typeface="나눔스퀘어OTF" panose="020B0600000101010101" pitchFamily="34" charset="-127"/>
              </a:rPr>
              <a:t> 연산자</a:t>
            </a:r>
            <a:endParaRPr kumimoji="0" lang="en-US" altLang="ko-KR" sz="1600" dirty="0">
              <a:ea typeface="나눔스퀘어OTF" panose="020B0600000101010101" pitchFamily="34" charset="-127"/>
            </a:endParaRPr>
          </a:p>
          <a:p>
            <a:pPr lvl="0" defTabSz="685800" latinLnBrk="1">
              <a:spcBef>
                <a:spcPct val="20000"/>
              </a:spcBef>
              <a:buClr>
                <a:srgbClr val="660033"/>
              </a:buClr>
              <a:defRPr/>
            </a:pPr>
            <a:endParaRPr kumimoji="0" lang="en-US" altLang="ko-KR" sz="1600" dirty="0">
              <a:solidFill>
                <a:prstClr val="black"/>
              </a:solidFill>
              <a:ea typeface="나눔스퀘어OTF" panose="020B0600000101010101" pitchFamily="34" charset="-127"/>
            </a:endParaRPr>
          </a:p>
          <a:p>
            <a:pPr lvl="0" defTabSz="685800" latinLnBrk="1">
              <a:spcBef>
                <a:spcPct val="20000"/>
              </a:spcBef>
              <a:buClr>
                <a:srgbClr val="660033"/>
              </a:buClr>
              <a:defRPr/>
            </a:pPr>
            <a:r>
              <a:rPr kumimoji="0" lang="en-US" altLang="ko-KR" sz="1600" dirty="0">
                <a:solidFill>
                  <a:srgbClr val="C00000"/>
                </a:solidFill>
                <a:ea typeface="나눔스퀘어OTF" panose="020B0600000101010101" pitchFamily="34" charset="-127"/>
              </a:rPr>
              <a:t>[</a:t>
            </a:r>
            <a:r>
              <a:rPr kumimoji="0" lang="ko-KR" altLang="en-US" sz="1600" dirty="0">
                <a:solidFill>
                  <a:srgbClr val="C00000"/>
                </a:solidFill>
                <a:ea typeface="나눔스퀘어OTF" panose="020B0600000101010101" pitchFamily="34" charset="-127"/>
              </a:rPr>
              <a:t>핵심 포인트</a:t>
            </a:r>
            <a:r>
              <a:rPr kumimoji="0" lang="en-US" altLang="ko-KR" sz="1600" dirty="0">
                <a:solidFill>
                  <a:srgbClr val="C00000"/>
                </a:solidFill>
                <a:ea typeface="나눔스퀘어OTF" panose="020B0600000101010101" pitchFamily="34" charset="-127"/>
              </a:rPr>
              <a:t>]</a:t>
            </a:r>
            <a:r>
              <a:rPr kumimoji="0" lang="ko-KR" altLang="en-US" sz="1600" dirty="0">
                <a:solidFill>
                  <a:srgbClr val="C00000"/>
                </a:solidFill>
                <a:ea typeface="나눔스퀘어OTF" panose="020B0600000101010101" pitchFamily="34" charset="-127"/>
              </a:rPr>
              <a:t> </a:t>
            </a:r>
            <a:endParaRPr kumimoji="0" lang="en-US" altLang="ko-KR" sz="1600" dirty="0">
              <a:solidFill>
                <a:srgbClr val="C00000"/>
              </a:solidFill>
              <a:ea typeface="나눔스퀘어OTF" panose="020B0600000101010101" pitchFamily="34" charset="-127"/>
            </a:endParaRPr>
          </a:p>
          <a:p>
            <a:pPr marL="257175" lvl="0" indent="-257175" defTabSz="685800" latinLnBrk="1">
              <a:spcBef>
                <a:spcPct val="20000"/>
              </a:spcBef>
              <a:buClr>
                <a:srgbClr val="660033"/>
              </a:buClr>
              <a:buFont typeface="Wingdings" pitchFamily="2" charset="2"/>
              <a:buChar char="§"/>
              <a:defRPr/>
            </a:pPr>
            <a:r>
              <a:rPr kumimoji="0" lang="ko-KR" altLang="en-US" sz="1600">
                <a:solidFill>
                  <a:prstClr val="black"/>
                </a:solidFill>
                <a:ea typeface="나눔스퀘어OTF" panose="020B0600000101010101" pitchFamily="34" charset="-127"/>
              </a:rPr>
              <a:t>피연산자 </a:t>
            </a:r>
            <a:r>
              <a:rPr kumimoji="0" lang="ko-KR" altLang="en-US" sz="1600" dirty="0">
                <a:solidFill>
                  <a:prstClr val="black"/>
                </a:solidFill>
                <a:ea typeface="나눔스퀘어OTF" panose="020B0600000101010101" pitchFamily="34" charset="-127"/>
              </a:rPr>
              <a:t>수에 따라 </a:t>
            </a:r>
            <a:r>
              <a:rPr kumimoji="0" lang="ko-KR" altLang="en-US" sz="1600" dirty="0" err="1">
                <a:solidFill>
                  <a:prstClr val="black"/>
                </a:solidFill>
                <a:ea typeface="나눔스퀘어OTF" panose="020B0600000101010101" pitchFamily="34" charset="-127"/>
              </a:rPr>
              <a:t>단항</a:t>
            </a:r>
            <a:r>
              <a:rPr kumimoji="0" lang="en-US" altLang="ko-KR" sz="1600" dirty="0">
                <a:solidFill>
                  <a:prstClr val="black"/>
                </a:solidFill>
                <a:ea typeface="나눔스퀘어OTF" panose="020B0600000101010101" pitchFamily="34" charset="-127"/>
              </a:rPr>
              <a:t>, </a:t>
            </a:r>
            <a:r>
              <a:rPr kumimoji="0" lang="ko-KR" altLang="en-US" sz="1600" dirty="0">
                <a:solidFill>
                  <a:prstClr val="black"/>
                </a:solidFill>
                <a:ea typeface="나눔스퀘어OTF" panose="020B0600000101010101" pitchFamily="34" charset="-127"/>
              </a:rPr>
              <a:t>이항</a:t>
            </a:r>
            <a:r>
              <a:rPr kumimoji="0" lang="en-US" altLang="ko-KR" sz="1600" dirty="0">
                <a:solidFill>
                  <a:prstClr val="black"/>
                </a:solidFill>
                <a:ea typeface="나눔스퀘어OTF" panose="020B0600000101010101" pitchFamily="34" charset="-127"/>
              </a:rPr>
              <a:t>, </a:t>
            </a:r>
            <a:r>
              <a:rPr kumimoji="0" lang="ko-KR" altLang="en-US" sz="1600" dirty="0" err="1">
                <a:solidFill>
                  <a:prstClr val="black"/>
                </a:solidFill>
                <a:ea typeface="나눔스퀘어OTF" panose="020B0600000101010101" pitchFamily="34" charset="-127"/>
              </a:rPr>
              <a:t>삼항</a:t>
            </a:r>
            <a:r>
              <a:rPr kumimoji="0" lang="ko-KR" altLang="en-US" sz="1600" dirty="0">
                <a:solidFill>
                  <a:prstClr val="black"/>
                </a:solidFill>
                <a:ea typeface="나눔스퀘어OTF" panose="020B0600000101010101" pitchFamily="34" charset="-127"/>
              </a:rPr>
              <a:t> </a:t>
            </a:r>
            <a:r>
              <a:rPr kumimoji="0" lang="ko-KR" altLang="en-US" sz="1600">
                <a:solidFill>
                  <a:prstClr val="black"/>
                </a:solidFill>
                <a:ea typeface="나눔스퀘어OTF" panose="020B0600000101010101" pitchFamily="34" charset="-127"/>
              </a:rPr>
              <a:t>연산자로 구분하여</a:t>
            </a:r>
            <a:r>
              <a:rPr kumimoji="0" lang="en-US" altLang="ko-KR" sz="1600">
                <a:solidFill>
                  <a:prstClr val="black"/>
                </a:solidFill>
                <a:ea typeface="나눔스퀘어OTF" panose="020B0600000101010101" pitchFamily="34" charset="-127"/>
              </a:rPr>
              <a:t> </a:t>
            </a:r>
            <a:r>
              <a:rPr kumimoji="0" lang="ko-KR" altLang="en-US" sz="1600">
                <a:solidFill>
                  <a:prstClr val="black"/>
                </a:solidFill>
                <a:ea typeface="나눔스퀘어OTF" panose="020B0600000101010101" pitchFamily="34" charset="-127"/>
              </a:rPr>
              <a:t>학습한다</a:t>
            </a:r>
            <a:r>
              <a:rPr kumimoji="0" lang="en-US" altLang="ko-KR" sz="1600">
                <a:solidFill>
                  <a:prstClr val="black"/>
                </a:solidFill>
                <a:ea typeface="나눔스퀘어OTF" panose="020B0600000101010101" pitchFamily="34" charset="-127"/>
              </a:rPr>
              <a:t>.</a:t>
            </a:r>
            <a:endParaRPr kumimoji="0" lang="en-US" altLang="ko-KR" sz="1600" dirty="0">
              <a:solidFill>
                <a:prstClr val="black"/>
              </a:solidFill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6510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내용 개체 틀 1"/>
          <p:cNvSpPr>
            <a:spLocks noGrp="1"/>
          </p:cNvSpPr>
          <p:nvPr>
            <p:ph sz="quarter" idx="10"/>
          </p:nvPr>
        </p:nvSpPr>
        <p:spPr>
          <a:xfrm>
            <a:off x="304800" y="1295400"/>
            <a:ext cx="8686800" cy="5715000"/>
          </a:xfrm>
        </p:spPr>
        <p:txBody>
          <a:bodyPr/>
          <a:lstStyle/>
          <a:p>
            <a:r>
              <a:rPr lang="ko-KR" altLang="en-US">
                <a:solidFill>
                  <a:srgbClr val="C00000"/>
                </a:solidFill>
              </a:rPr>
              <a:t>부호 연산자</a:t>
            </a:r>
            <a:endParaRPr lang="en-US" altLang="ko-KR">
              <a:solidFill>
                <a:srgbClr val="C00000"/>
              </a:solidFill>
            </a:endParaRPr>
          </a:p>
          <a:p>
            <a:pPr lvl="1"/>
            <a:r>
              <a:rPr lang="en-US" altLang="ko-KR"/>
              <a:t>boolean</a:t>
            </a:r>
            <a:r>
              <a:rPr lang="ko-KR" altLang="en-US"/>
              <a:t> 타입과 </a:t>
            </a:r>
            <a:r>
              <a:rPr lang="en-US" altLang="ko-KR"/>
              <a:t>char </a:t>
            </a:r>
            <a:r>
              <a:rPr lang="ko-KR" altLang="en-US"/>
              <a:t>타입을 제외한 기본 타입에 사용</a:t>
            </a:r>
            <a:endParaRPr lang="en-US" altLang="ko-KR" dirty="0"/>
          </a:p>
          <a:p>
            <a:pPr marL="267891" lvl="1" indent="0">
              <a:buNone/>
            </a:pPr>
            <a:endParaRPr lang="en-US" altLang="ko-KR" dirty="0"/>
          </a:p>
          <a:p>
            <a:pPr marL="267891" lvl="1" indent="0">
              <a:buNone/>
            </a:pPr>
            <a:endParaRPr lang="en-US" altLang="ko-KR"/>
          </a:p>
          <a:p>
            <a:pPr marL="267891" lvl="1" indent="0">
              <a:buNone/>
            </a:pPr>
            <a:endParaRPr lang="en-US" altLang="ko-KR"/>
          </a:p>
          <a:p>
            <a:pPr marL="267891" lvl="1" indent="0">
              <a:buNone/>
            </a:pPr>
            <a:endParaRPr lang="en-US" altLang="ko-KR"/>
          </a:p>
          <a:p>
            <a:pPr lvl="1"/>
            <a:r>
              <a:rPr lang="ko-KR" altLang="en-US"/>
              <a:t>정수 및 실수 타입 변수 앞에 붙는 경우</a:t>
            </a:r>
            <a:endParaRPr lang="en-US" altLang="ko-KR"/>
          </a:p>
          <a:p>
            <a:pPr lvl="2"/>
            <a:r>
              <a:rPr lang="ko-KR" altLang="en-US"/>
              <a:t>변수값 부호 유지하거나 바꾸는 기능</a:t>
            </a:r>
            <a:endParaRPr lang="en-US" altLang="ko-KR"/>
          </a:p>
          <a:p>
            <a:pPr lvl="2"/>
            <a:endParaRPr lang="en-US" altLang="ko-KR"/>
          </a:p>
          <a:p>
            <a:pPr lvl="2"/>
            <a:endParaRPr lang="en-US" altLang="ko-KR"/>
          </a:p>
          <a:p>
            <a:pPr marL="470297" lvl="2" indent="0">
              <a:buNone/>
            </a:pPr>
            <a:endParaRPr lang="en-US" altLang="ko-KR"/>
          </a:p>
          <a:p>
            <a:pPr marL="470297" lvl="2" indent="0">
              <a:buNone/>
            </a:pPr>
            <a:endParaRPr lang="en-US" altLang="ko-KR"/>
          </a:p>
          <a:p>
            <a:pPr lvl="2"/>
            <a:r>
              <a:rPr lang="ko-KR" altLang="en-US"/>
              <a:t>부호연산의 결과는 </a:t>
            </a:r>
            <a:r>
              <a:rPr lang="en-US" altLang="ko-KR"/>
              <a:t>int</a:t>
            </a:r>
            <a:endParaRPr lang="ko-KR" altLang="en-US"/>
          </a:p>
          <a:p>
            <a:pPr lvl="2"/>
            <a:endParaRPr lang="en-US" altLang="ko-KR"/>
          </a:p>
        </p:txBody>
      </p:sp>
      <p:sp>
        <p:nvSpPr>
          <p:cNvPr id="8195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1. </a:t>
            </a:r>
            <a:r>
              <a:rPr lang="ko-KR" altLang="en-US"/>
              <a:t>단항 연산자</a:t>
            </a:r>
          </a:p>
        </p:txBody>
      </p:sp>
      <p:pic>
        <p:nvPicPr>
          <p:cNvPr id="819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2012682"/>
            <a:ext cx="5949359" cy="1026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D831A8FF-0867-41AF-834F-BBA303D4C9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3581400"/>
            <a:ext cx="6071046" cy="1133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>
            <a:extLst>
              <a:ext uri="{FF2B5EF4-FFF2-40B4-BE49-F238E27FC236}">
                <a16:creationId xmlns:a16="http://schemas.microsoft.com/office/drawing/2014/main" id="{2939D3D1-29F6-4C7D-98F9-556BB5DEA9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699" y="5257244"/>
            <a:ext cx="5272469" cy="9759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78549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내용 개체 틀 1"/>
          <p:cNvSpPr>
            <a:spLocks noGrp="1"/>
          </p:cNvSpPr>
          <p:nvPr>
            <p:ph sz="quarter" idx="10"/>
          </p:nvPr>
        </p:nvSpPr>
        <p:spPr>
          <a:xfrm>
            <a:off x="314325" y="1219200"/>
            <a:ext cx="8686800" cy="5715000"/>
          </a:xfrm>
        </p:spPr>
        <p:txBody>
          <a:bodyPr/>
          <a:lstStyle/>
          <a:p>
            <a:r>
              <a:rPr lang="ko-KR" altLang="en-US" dirty="0">
                <a:solidFill>
                  <a:srgbClr val="C00000"/>
                </a:solidFill>
              </a:rPr>
              <a:t>증감 연산자</a:t>
            </a:r>
            <a:endParaRPr lang="en-US" altLang="ko-KR" dirty="0">
              <a:solidFill>
                <a:srgbClr val="C00000"/>
              </a:solidFill>
            </a:endParaRPr>
          </a:p>
          <a:p>
            <a:pPr lvl="1"/>
            <a:r>
              <a:rPr lang="en-US" altLang="ko-KR"/>
              <a:t>boolean </a:t>
            </a:r>
            <a:r>
              <a:rPr lang="ko-KR" altLang="en-US" dirty="0"/>
              <a:t>타입 외 모든 기본 타입 </a:t>
            </a:r>
            <a:r>
              <a:rPr lang="ko-KR" altLang="en-US" dirty="0" err="1"/>
              <a:t>피연산자에</a:t>
            </a:r>
            <a:r>
              <a:rPr lang="ko-KR" altLang="en-US" dirty="0"/>
              <a:t> </a:t>
            </a:r>
            <a:r>
              <a:rPr lang="ko-KR" altLang="en-US"/>
              <a:t>사용 가능</a:t>
            </a:r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r>
              <a:rPr lang="ko-KR" altLang="en-US"/>
              <a:t>증가 연산자 </a:t>
            </a:r>
            <a:r>
              <a:rPr lang="en-US" altLang="ko-KR"/>
              <a:t>(++)</a:t>
            </a:r>
          </a:p>
          <a:p>
            <a:pPr lvl="2"/>
            <a:r>
              <a:rPr lang="ko-KR" altLang="en-US"/>
              <a:t>피연산자 값에 </a:t>
            </a:r>
            <a:r>
              <a:rPr lang="en-US" altLang="ko-KR"/>
              <a:t>1</a:t>
            </a:r>
            <a:r>
              <a:rPr lang="ko-KR" altLang="en-US"/>
              <a:t>을 더하여 그 결과를 다시 피연산자에 저장</a:t>
            </a:r>
            <a:endParaRPr lang="en-US" altLang="ko-KR"/>
          </a:p>
          <a:p>
            <a:pPr lvl="2"/>
            <a:endParaRPr lang="en-US" altLang="ko-KR"/>
          </a:p>
          <a:p>
            <a:pPr lvl="2"/>
            <a:endParaRPr lang="en-US" altLang="ko-KR"/>
          </a:p>
          <a:p>
            <a:pPr marL="470297" lvl="2" indent="0">
              <a:buNone/>
            </a:pPr>
            <a:endParaRPr lang="en-US" altLang="ko-KR"/>
          </a:p>
          <a:p>
            <a:pPr lvl="1"/>
            <a:r>
              <a:rPr lang="ko-KR" altLang="en-US"/>
              <a:t>감소 연산자</a:t>
            </a:r>
            <a:r>
              <a:rPr lang="en-US" altLang="ko-KR"/>
              <a:t>(--)</a:t>
            </a:r>
          </a:p>
          <a:p>
            <a:pPr lvl="2"/>
            <a:r>
              <a:rPr lang="ko-KR" altLang="en-US"/>
              <a:t>피연산자 값에서 </a:t>
            </a:r>
            <a:r>
              <a:rPr lang="en-US" altLang="ko-KR"/>
              <a:t>1 </a:t>
            </a:r>
            <a:r>
              <a:rPr lang="ko-KR" altLang="en-US"/>
              <a:t>빼고 그 결과를 다시 피연산자에 저장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sz="800" dirty="0"/>
          </a:p>
        </p:txBody>
      </p:sp>
      <p:sp>
        <p:nvSpPr>
          <p:cNvPr id="11267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1. </a:t>
            </a:r>
            <a:r>
              <a:rPr lang="ko-KR" altLang="en-US"/>
              <a:t>단항 연산자</a:t>
            </a:r>
          </a:p>
        </p:txBody>
      </p:sp>
      <p:pic>
        <p:nvPicPr>
          <p:cNvPr id="1126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905000"/>
            <a:ext cx="6191250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12EEAADD-AB4C-4108-812B-A975BB6EB5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181" y="3858007"/>
            <a:ext cx="2632322" cy="8968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>
            <a:extLst>
              <a:ext uri="{FF2B5EF4-FFF2-40B4-BE49-F238E27FC236}">
                <a16:creationId xmlns:a16="http://schemas.microsoft.com/office/drawing/2014/main" id="{5E1221F9-A767-45E0-942F-38B96A82F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9573" y="5135884"/>
            <a:ext cx="2745228" cy="9233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460475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내용 개체 틀 1"/>
          <p:cNvSpPr>
            <a:spLocks noGrp="1"/>
          </p:cNvSpPr>
          <p:nvPr>
            <p:ph sz="quarter" idx="10"/>
          </p:nvPr>
        </p:nvSpPr>
        <p:spPr>
          <a:xfrm>
            <a:off x="285750" y="1143000"/>
            <a:ext cx="8686800" cy="5715000"/>
          </a:xfrm>
        </p:spPr>
        <p:txBody>
          <a:bodyPr/>
          <a:lstStyle/>
          <a:p>
            <a:pPr lvl="1"/>
            <a:r>
              <a:rPr lang="ko-KR" altLang="en-US" dirty="0"/>
              <a:t>변수의 앞뒤 어디에든 올 수 있음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/>
          </a:p>
          <a:p>
            <a:pPr lvl="1"/>
            <a:r>
              <a:rPr lang="ko-KR" altLang="en-US"/>
              <a:t>다른 </a:t>
            </a:r>
            <a:r>
              <a:rPr lang="ko-KR" altLang="en-US" dirty="0"/>
              <a:t>연산자와 함께 사용될 경우 증감 연산자 위치에 따라 결과 달라질 수 있음에 주의</a:t>
            </a:r>
            <a:endParaRPr lang="en-US" altLang="ko-KR" dirty="0"/>
          </a:p>
        </p:txBody>
      </p:sp>
      <p:sp>
        <p:nvSpPr>
          <p:cNvPr id="13315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1. </a:t>
            </a:r>
            <a:r>
              <a:rPr lang="ko-KR" altLang="en-US"/>
              <a:t>단항 연산자</a:t>
            </a:r>
          </a:p>
        </p:txBody>
      </p:sp>
      <p:pic>
        <p:nvPicPr>
          <p:cNvPr id="1331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462998"/>
            <a:ext cx="5805171" cy="1051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116338"/>
            <a:ext cx="5838825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787E28D6-AF9F-4BC8-8B67-BA110138DB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29425" y="4620670"/>
            <a:ext cx="3794975" cy="1782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6642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내용 개체 틀 1"/>
          <p:cNvSpPr>
            <a:spLocks noGrp="1"/>
          </p:cNvSpPr>
          <p:nvPr>
            <p:ph sz="quarter" idx="10"/>
          </p:nvPr>
        </p:nvSpPr>
        <p:spPr>
          <a:xfrm>
            <a:off x="533400" y="1260475"/>
            <a:ext cx="8077200" cy="5199063"/>
          </a:xfrm>
        </p:spPr>
        <p:txBody>
          <a:bodyPr/>
          <a:lstStyle/>
          <a:p>
            <a:r>
              <a:rPr lang="ko-KR" altLang="en-US" dirty="0">
                <a:solidFill>
                  <a:srgbClr val="C00000"/>
                </a:solidFill>
              </a:rPr>
              <a:t>논리 부정 연산자</a:t>
            </a:r>
            <a:endParaRPr lang="en-US" altLang="ko-KR" dirty="0">
              <a:solidFill>
                <a:srgbClr val="C00000"/>
              </a:solidFill>
            </a:endParaRPr>
          </a:p>
          <a:p>
            <a:pPr lvl="1"/>
            <a:r>
              <a:rPr lang="en-US" altLang="ko-KR" dirty="0"/>
              <a:t>true</a:t>
            </a:r>
            <a:r>
              <a:rPr lang="ko-KR" altLang="en-US" dirty="0"/>
              <a:t>를 </a:t>
            </a:r>
            <a:r>
              <a:rPr lang="en-US" altLang="ko-KR" dirty="0"/>
              <a:t>false</a:t>
            </a:r>
            <a:r>
              <a:rPr lang="ko-KR" altLang="en-US" dirty="0"/>
              <a:t>로</a:t>
            </a:r>
            <a:r>
              <a:rPr lang="en-US" altLang="ko-KR" dirty="0"/>
              <a:t>, false</a:t>
            </a:r>
            <a:r>
              <a:rPr lang="ko-KR" altLang="en-US" dirty="0"/>
              <a:t>를 </a:t>
            </a:r>
            <a:r>
              <a:rPr lang="en-US" altLang="ko-KR" dirty="0"/>
              <a:t>true</a:t>
            </a:r>
            <a:r>
              <a:rPr lang="ko-KR" altLang="en-US" dirty="0"/>
              <a:t>로 변경</a:t>
            </a:r>
            <a:endParaRPr lang="en-US" altLang="ko-KR" dirty="0"/>
          </a:p>
          <a:p>
            <a:pPr lvl="2"/>
            <a:r>
              <a:rPr lang="ko-KR" altLang="en-US" dirty="0"/>
              <a:t>조건문과 </a:t>
            </a:r>
            <a:r>
              <a:rPr lang="ko-KR" altLang="en-US" dirty="0" err="1"/>
              <a:t>제어문에서</a:t>
            </a:r>
            <a:r>
              <a:rPr lang="ko-KR" altLang="en-US" dirty="0"/>
              <a:t> </a:t>
            </a:r>
            <a:r>
              <a:rPr lang="ko-KR" altLang="en-US" dirty="0" err="1"/>
              <a:t>조건식</a:t>
            </a:r>
            <a:r>
              <a:rPr lang="ko-KR" altLang="en-US" dirty="0"/>
              <a:t> 값 부정하여 실행 흐름 제어</a:t>
            </a:r>
            <a:endParaRPr lang="en-US" altLang="ko-KR" dirty="0"/>
          </a:p>
          <a:p>
            <a:pPr lvl="2"/>
            <a:r>
              <a:rPr lang="ko-KR" altLang="en-US" dirty="0" err="1"/>
              <a:t>토글</a:t>
            </a:r>
            <a:r>
              <a:rPr lang="ko-KR" altLang="en-US" dirty="0"/>
              <a:t> </a:t>
            </a:r>
            <a:r>
              <a:rPr lang="en-US" altLang="ko-KR" dirty="0"/>
              <a:t>(toggle) </a:t>
            </a:r>
            <a:r>
              <a:rPr lang="ko-KR" altLang="en-US" dirty="0"/>
              <a:t>기능</a:t>
            </a:r>
            <a:endParaRPr lang="en-US" altLang="ko-KR" dirty="0"/>
          </a:p>
          <a:p>
            <a:pPr lvl="1"/>
            <a:r>
              <a:rPr lang="en-US" altLang="ko-KR" dirty="0" err="1"/>
              <a:t>boolean</a:t>
            </a:r>
            <a:r>
              <a:rPr lang="en-US" altLang="ko-KR" dirty="0"/>
              <a:t> </a:t>
            </a:r>
            <a:r>
              <a:rPr lang="ko-KR" altLang="en-US" dirty="0"/>
              <a:t>타입에만 사용 가능</a:t>
            </a:r>
          </a:p>
        </p:txBody>
      </p:sp>
      <p:sp>
        <p:nvSpPr>
          <p:cNvPr id="17411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1. </a:t>
            </a:r>
            <a:r>
              <a:rPr lang="ko-KR" altLang="en-US"/>
              <a:t>단항 연산자</a:t>
            </a:r>
          </a:p>
        </p:txBody>
      </p:sp>
      <p:pic>
        <p:nvPicPr>
          <p:cNvPr id="1741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315" y="2855119"/>
            <a:ext cx="6943840" cy="1107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60324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내용 개체 틀 1"/>
          <p:cNvSpPr>
            <a:spLocks noGrp="1"/>
          </p:cNvSpPr>
          <p:nvPr>
            <p:ph sz="quarter" idx="10"/>
          </p:nvPr>
        </p:nvSpPr>
        <p:spPr>
          <a:xfrm>
            <a:off x="280987" y="1219200"/>
            <a:ext cx="8686800" cy="5715000"/>
          </a:xfrm>
        </p:spPr>
        <p:txBody>
          <a:bodyPr/>
          <a:lstStyle/>
          <a:p>
            <a:r>
              <a:rPr lang="ko-KR" altLang="en-US">
                <a:solidFill>
                  <a:srgbClr val="C00000"/>
                </a:solidFill>
              </a:rPr>
              <a:t>산술 </a:t>
            </a:r>
            <a:r>
              <a:rPr lang="ko-KR" altLang="en-US" dirty="0">
                <a:solidFill>
                  <a:srgbClr val="C00000"/>
                </a:solidFill>
              </a:rPr>
              <a:t>연산자</a:t>
            </a:r>
            <a:endParaRPr lang="en-US" altLang="ko-KR" dirty="0">
              <a:solidFill>
                <a:srgbClr val="C00000"/>
              </a:solidFill>
            </a:endParaRPr>
          </a:p>
          <a:p>
            <a:pPr lvl="1"/>
            <a:endParaRPr lang="en-US" altLang="ko-KR">
              <a:solidFill>
                <a:srgbClr val="C00000"/>
              </a:solidFill>
            </a:endParaRPr>
          </a:p>
          <a:p>
            <a:pPr lvl="1"/>
            <a:endParaRPr lang="en-US" altLang="ko-KR">
              <a:solidFill>
                <a:srgbClr val="C00000"/>
              </a:solidFill>
            </a:endParaRPr>
          </a:p>
          <a:p>
            <a:pPr lvl="1"/>
            <a:endParaRPr lang="en-US" altLang="ko-KR">
              <a:solidFill>
                <a:srgbClr val="C00000"/>
              </a:solidFill>
            </a:endParaRPr>
          </a:p>
          <a:p>
            <a:pPr lvl="1"/>
            <a:endParaRPr lang="en-US" altLang="ko-KR">
              <a:solidFill>
                <a:srgbClr val="C00000"/>
              </a:solidFill>
            </a:endParaRPr>
          </a:p>
          <a:p>
            <a:pPr lvl="1"/>
            <a:endParaRPr lang="en-US" altLang="ko-KR">
              <a:solidFill>
                <a:srgbClr val="C00000"/>
              </a:solidFill>
            </a:endParaRPr>
          </a:p>
          <a:p>
            <a:pPr lvl="1"/>
            <a:endParaRPr lang="en-US" altLang="ko-KR">
              <a:solidFill>
                <a:srgbClr val="C00000"/>
              </a:solidFill>
            </a:endParaRPr>
          </a:p>
          <a:p>
            <a:pPr lvl="1"/>
            <a:endParaRPr lang="en-US" altLang="ko-KR">
              <a:solidFill>
                <a:srgbClr val="C00000"/>
              </a:solidFill>
            </a:endParaRPr>
          </a:p>
          <a:p>
            <a:pPr lvl="2"/>
            <a:r>
              <a:rPr lang="ko-KR" altLang="en-US">
                <a:ea typeface="나눔스퀘어OTF"/>
              </a:rPr>
              <a:t>피연산자 타입이 동일하지 않을 경우 아래 규칙에 따라 일치시켜 연산 수행</a:t>
            </a:r>
            <a:endParaRPr lang="en-US" altLang="ko-KR">
              <a:ea typeface="나눔스퀘어OTF"/>
            </a:endParaRPr>
          </a:p>
          <a:p>
            <a:pPr lvl="3"/>
            <a:r>
              <a:rPr lang="ko-KR" altLang="en-US" sz="1350">
                <a:latin typeface="나눔스퀘어OTF" panose="020B0600000101010101" pitchFamily="34" charset="-127"/>
                <a:ea typeface="나눔스퀘어OTF"/>
              </a:rPr>
              <a:t>피연산자가 </a:t>
            </a:r>
            <a:r>
              <a:rPr lang="en-US" altLang="ko-KR" sz="1350">
                <a:latin typeface="나눔스퀘어OTF" panose="020B0600000101010101" pitchFamily="34" charset="-127"/>
                <a:ea typeface="나눔스퀘어OTF"/>
              </a:rPr>
              <a:t>byte, short, char </a:t>
            </a:r>
            <a:r>
              <a:rPr lang="ko-KR" altLang="en-US" sz="1350">
                <a:latin typeface="나눔스퀘어OTF" panose="020B0600000101010101" pitchFamily="34" charset="-127"/>
                <a:ea typeface="나눔스퀘어OTF"/>
              </a:rPr>
              <a:t>타입일 경우 모두 </a:t>
            </a:r>
            <a:r>
              <a:rPr lang="en-US" altLang="ko-KR" sz="1350">
                <a:latin typeface="나눔스퀘어OTF" panose="020B0600000101010101" pitchFamily="34" charset="-127"/>
                <a:ea typeface="나눔스퀘어OTF"/>
              </a:rPr>
              <a:t>int </a:t>
            </a:r>
            <a:r>
              <a:rPr lang="ko-KR" altLang="en-US" sz="1350">
                <a:latin typeface="나눔스퀘어OTF" panose="020B0600000101010101" pitchFamily="34" charset="-127"/>
                <a:ea typeface="나눔스퀘어OTF"/>
              </a:rPr>
              <a:t>타입으로 변환</a:t>
            </a:r>
            <a:endParaRPr lang="en-US" altLang="ko-KR" sz="1350">
              <a:latin typeface="나눔스퀘어OTF" panose="020B0600000101010101" pitchFamily="34" charset="-127"/>
              <a:ea typeface="나눔스퀘어OTF"/>
            </a:endParaRPr>
          </a:p>
          <a:p>
            <a:pPr lvl="3"/>
            <a:r>
              <a:rPr lang="ko-KR" altLang="en-US" sz="1350">
                <a:latin typeface="나눔스퀘어OTF" panose="020B0600000101010101" pitchFamily="34" charset="-127"/>
                <a:ea typeface="나눔스퀘어OTF"/>
              </a:rPr>
              <a:t>피연산자가 모두 정수 타입이고 </a:t>
            </a:r>
            <a:r>
              <a:rPr lang="en-US" altLang="ko-KR" sz="1350">
                <a:latin typeface="나눔스퀘어OTF" panose="020B0600000101010101" pitchFamily="34" charset="-127"/>
                <a:ea typeface="나눔스퀘어OTF"/>
              </a:rPr>
              <a:t>long </a:t>
            </a:r>
            <a:r>
              <a:rPr lang="ko-KR" altLang="en-US" sz="1350">
                <a:latin typeface="나눔스퀘어OTF" panose="020B0600000101010101" pitchFamily="34" charset="-127"/>
                <a:ea typeface="나눔스퀘어OTF"/>
              </a:rPr>
              <a:t>타입 포함될 경우 모두 </a:t>
            </a:r>
            <a:r>
              <a:rPr lang="en-US" altLang="ko-KR" sz="1350">
                <a:latin typeface="나눔스퀘어OTF" panose="020B0600000101010101" pitchFamily="34" charset="-127"/>
                <a:ea typeface="나눔스퀘어OTF"/>
              </a:rPr>
              <a:t>long </a:t>
            </a:r>
            <a:r>
              <a:rPr lang="ko-KR" altLang="en-US" sz="1350">
                <a:latin typeface="나눔스퀘어OTF" panose="020B0600000101010101" pitchFamily="34" charset="-127"/>
                <a:ea typeface="나눔스퀘어OTF"/>
              </a:rPr>
              <a:t>타입으로 변환</a:t>
            </a:r>
            <a:endParaRPr lang="en-US" altLang="ko-KR" sz="1350">
              <a:latin typeface="나눔스퀘어OTF" panose="020B0600000101010101" pitchFamily="34" charset="-127"/>
              <a:ea typeface="나눔스퀘어OTF"/>
            </a:endParaRPr>
          </a:p>
          <a:p>
            <a:pPr lvl="3"/>
            <a:r>
              <a:rPr lang="ko-KR" altLang="en-US" sz="1350">
                <a:latin typeface="나눔스퀘어OTF" panose="020B0600000101010101" pitchFamily="34" charset="-127"/>
                <a:ea typeface="나눔스퀘어OTF"/>
              </a:rPr>
              <a:t>피연산자 중 실수 타입이 있을 경우 허용 범위 큰 실수 타입으로 변환</a:t>
            </a:r>
            <a:endParaRPr lang="en-US" altLang="ko-KR" sz="1350">
              <a:latin typeface="나눔스퀘어OTF" panose="020B0600000101010101" pitchFamily="34" charset="-127"/>
              <a:ea typeface="나눔스퀘어OTF"/>
            </a:endParaRPr>
          </a:p>
          <a:p>
            <a:pPr lvl="1"/>
            <a:endParaRPr lang="en-US" altLang="ko-KR" dirty="0">
              <a:solidFill>
                <a:srgbClr val="C00000"/>
              </a:solidFill>
            </a:endParaRPr>
          </a:p>
        </p:txBody>
      </p:sp>
      <p:sp>
        <p:nvSpPr>
          <p:cNvPr id="2048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2. </a:t>
            </a:r>
            <a:r>
              <a:rPr lang="ko-KR" altLang="en-US"/>
              <a:t>이항 연산자</a:t>
            </a:r>
          </a:p>
        </p:txBody>
      </p:sp>
      <p:pic>
        <p:nvPicPr>
          <p:cNvPr id="2048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267" y="1600200"/>
            <a:ext cx="6924675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634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내용 개체 틀 1"/>
          <p:cNvSpPr>
            <a:spLocks noGrp="1"/>
          </p:cNvSpPr>
          <p:nvPr>
            <p:ph sz="quarter" idx="10"/>
          </p:nvPr>
        </p:nvSpPr>
        <p:spPr>
          <a:xfrm>
            <a:off x="304800" y="1219200"/>
            <a:ext cx="8686800" cy="5715000"/>
          </a:xfrm>
        </p:spPr>
        <p:txBody>
          <a:bodyPr/>
          <a:lstStyle/>
          <a:p>
            <a:r>
              <a:rPr lang="ko-KR" altLang="en-US" dirty="0">
                <a:solidFill>
                  <a:srgbClr val="C00000"/>
                </a:solidFill>
              </a:rPr>
              <a:t>문자열 결합 연산자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en-US" altLang="ko-KR" dirty="0">
                <a:solidFill>
                  <a:srgbClr val="C00000"/>
                </a:solidFill>
              </a:rPr>
              <a:t>+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+ </a:t>
            </a:r>
            <a:r>
              <a:rPr lang="ko-KR" altLang="en-US" dirty="0"/>
              <a:t>연산자의 </a:t>
            </a:r>
            <a:r>
              <a:rPr lang="ko-KR" altLang="en-US" dirty="0" err="1"/>
              <a:t>피연산자</a:t>
            </a:r>
            <a:r>
              <a:rPr lang="ko-KR" altLang="en-US" dirty="0"/>
              <a:t> 중 한 쪽이 문자열인 경우</a:t>
            </a:r>
          </a:p>
        </p:txBody>
      </p:sp>
      <p:sp>
        <p:nvSpPr>
          <p:cNvPr id="2560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2. </a:t>
            </a:r>
            <a:r>
              <a:rPr lang="ko-KR" altLang="en-US"/>
              <a:t>이항 연산자</a:t>
            </a:r>
          </a:p>
        </p:txBody>
      </p:sp>
      <p:pic>
        <p:nvPicPr>
          <p:cNvPr id="2560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8323" y="1960561"/>
            <a:ext cx="6515100" cy="8588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5785" y="2872581"/>
            <a:ext cx="6515100" cy="556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5785" y="3532981"/>
            <a:ext cx="6515100" cy="556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8365550"/>
      </p:ext>
    </p:extLst>
  </p:cSld>
  <p:clrMapOvr>
    <a:masterClrMapping/>
  </p:clrMapOvr>
</p:sld>
</file>

<file path=ppt/theme/theme1.xml><?xml version="1.0" encoding="utf-8"?>
<a:theme xmlns:a="http://schemas.openxmlformats.org/drawingml/2006/main" name="5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17129</TotalTime>
  <Words>479</Words>
  <Application>Microsoft Office PowerPoint</Application>
  <PresentationFormat>화면 슬라이드 쇼(4:3)</PresentationFormat>
  <Paragraphs>122</Paragraphs>
  <Slides>15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Arial</vt:lpstr>
      <vt:lpstr>HY견고딕</vt:lpstr>
      <vt:lpstr>맑은 고딕</vt:lpstr>
      <vt:lpstr>돋움</vt:lpstr>
      <vt:lpstr>Verdana</vt:lpstr>
      <vt:lpstr>나눔스퀘어OTF</vt:lpstr>
      <vt:lpstr>Wingdings</vt:lpstr>
      <vt:lpstr>5_디자인 사용자 지정</vt:lpstr>
      <vt:lpstr>03-2. 연산자의 종류</vt:lpstr>
      <vt:lpstr>PowerPoint 프레젠테이션</vt:lpstr>
      <vt:lpstr>0. 시작하기 전에</vt:lpstr>
      <vt:lpstr>1. 단항 연산자</vt:lpstr>
      <vt:lpstr>1. 단항 연산자</vt:lpstr>
      <vt:lpstr>1. 단항 연산자</vt:lpstr>
      <vt:lpstr>1. 단항 연산자</vt:lpstr>
      <vt:lpstr>2. 이항 연산자</vt:lpstr>
      <vt:lpstr>2. 이항 연산자</vt:lpstr>
      <vt:lpstr>2. 이항 연산자</vt:lpstr>
      <vt:lpstr>2. 이항 연산자</vt:lpstr>
      <vt:lpstr>2. 이항 연산자</vt:lpstr>
      <vt:lpstr>3. 삼항 연산자</vt:lpstr>
      <vt:lpstr>4. 키워드로 끝내는 핵심 포인트</vt:lpstr>
      <vt:lpstr>PowerPoint 프레젠테이션</vt:lpstr>
    </vt:vector>
  </TitlesOfParts>
  <Company>GuildDesign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2009년 상반기 사업계획</dc:title>
  <dc:creator>교재출판사업부 교재개발1팀</dc:creator>
  <cp:lastModifiedBy>신 용권</cp:lastModifiedBy>
  <cp:revision>2673</cp:revision>
  <dcterms:created xsi:type="dcterms:W3CDTF">2004-07-21T02:43:03Z</dcterms:created>
  <dcterms:modified xsi:type="dcterms:W3CDTF">2019-07-04T01:59:03Z</dcterms:modified>
</cp:coreProperties>
</file>